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4"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Lst>
  <p:sldSz cx="21945600" cy="32918400"/>
  <p:notesSz cx="7010400" cy="12039600"/>
  <p:defaultTextStyle>
    <a:defPPr>
      <a:defRPr lang="en-US"/>
    </a:defPPr>
    <a:lvl1pPr marL="0" algn="l" defTabSz="1559173" rtl="0" eaLnBrk="1" latinLnBrk="0" hangingPunct="1">
      <a:defRPr sz="3070" kern="1200">
        <a:solidFill>
          <a:schemeClr val="tx1"/>
        </a:solidFill>
        <a:latin typeface="+mn-lt"/>
        <a:ea typeface="+mn-ea"/>
        <a:cs typeface="+mn-cs"/>
      </a:defRPr>
    </a:lvl1pPr>
    <a:lvl2pPr marL="779587" algn="l" defTabSz="1559173" rtl="0" eaLnBrk="1" latinLnBrk="0" hangingPunct="1">
      <a:defRPr sz="3070" kern="1200">
        <a:solidFill>
          <a:schemeClr val="tx1"/>
        </a:solidFill>
        <a:latin typeface="+mn-lt"/>
        <a:ea typeface="+mn-ea"/>
        <a:cs typeface="+mn-cs"/>
      </a:defRPr>
    </a:lvl2pPr>
    <a:lvl3pPr marL="1559173" algn="l" defTabSz="1559173" rtl="0" eaLnBrk="1" latinLnBrk="0" hangingPunct="1">
      <a:defRPr sz="3070" kern="1200">
        <a:solidFill>
          <a:schemeClr val="tx1"/>
        </a:solidFill>
        <a:latin typeface="+mn-lt"/>
        <a:ea typeface="+mn-ea"/>
        <a:cs typeface="+mn-cs"/>
      </a:defRPr>
    </a:lvl3pPr>
    <a:lvl4pPr marL="2338762" algn="l" defTabSz="1559173" rtl="0" eaLnBrk="1" latinLnBrk="0" hangingPunct="1">
      <a:defRPr sz="3070" kern="1200">
        <a:solidFill>
          <a:schemeClr val="tx1"/>
        </a:solidFill>
        <a:latin typeface="+mn-lt"/>
        <a:ea typeface="+mn-ea"/>
        <a:cs typeface="+mn-cs"/>
      </a:defRPr>
    </a:lvl4pPr>
    <a:lvl5pPr marL="3118347" algn="l" defTabSz="1559173" rtl="0" eaLnBrk="1" latinLnBrk="0" hangingPunct="1">
      <a:defRPr sz="3070" kern="1200">
        <a:solidFill>
          <a:schemeClr val="tx1"/>
        </a:solidFill>
        <a:latin typeface="+mn-lt"/>
        <a:ea typeface="+mn-ea"/>
        <a:cs typeface="+mn-cs"/>
      </a:defRPr>
    </a:lvl5pPr>
    <a:lvl6pPr marL="3897934" algn="l" defTabSz="1559173" rtl="0" eaLnBrk="1" latinLnBrk="0" hangingPunct="1">
      <a:defRPr sz="3070" kern="1200">
        <a:solidFill>
          <a:schemeClr val="tx1"/>
        </a:solidFill>
        <a:latin typeface="+mn-lt"/>
        <a:ea typeface="+mn-ea"/>
        <a:cs typeface="+mn-cs"/>
      </a:defRPr>
    </a:lvl6pPr>
    <a:lvl7pPr marL="4677522" algn="l" defTabSz="1559173" rtl="0" eaLnBrk="1" latinLnBrk="0" hangingPunct="1">
      <a:defRPr sz="3070" kern="1200">
        <a:solidFill>
          <a:schemeClr val="tx1"/>
        </a:solidFill>
        <a:latin typeface="+mn-lt"/>
        <a:ea typeface="+mn-ea"/>
        <a:cs typeface="+mn-cs"/>
      </a:defRPr>
    </a:lvl7pPr>
    <a:lvl8pPr marL="5457109" algn="l" defTabSz="1559173" rtl="0" eaLnBrk="1" latinLnBrk="0" hangingPunct="1">
      <a:defRPr sz="3070" kern="1200">
        <a:solidFill>
          <a:schemeClr val="tx1"/>
        </a:solidFill>
        <a:latin typeface="+mn-lt"/>
        <a:ea typeface="+mn-ea"/>
        <a:cs typeface="+mn-cs"/>
      </a:defRPr>
    </a:lvl8pPr>
    <a:lvl9pPr marL="6236697" algn="l" defTabSz="1559173" rtl="0" eaLnBrk="1" latinLnBrk="0" hangingPunct="1">
      <a:defRPr sz="30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16" userDrawn="1">
          <p15:clr>
            <a:srgbClr val="A4A3A4"/>
          </p15:clr>
        </p15:guide>
        <p15:guide id="2" pos="39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840"/>
    <a:srgbClr val="009E47"/>
    <a:srgbClr val="EC3E39"/>
    <a:srgbClr val="00A7AD"/>
    <a:srgbClr val="96C129"/>
    <a:srgbClr val="8E9196"/>
    <a:srgbClr val="3E938F"/>
    <a:srgbClr val="B7B9BC"/>
    <a:srgbClr val="B1B458"/>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94660"/>
  </p:normalViewPr>
  <p:slideViewPr>
    <p:cSldViewPr>
      <p:cViewPr varScale="1">
        <p:scale>
          <a:sx n="14" d="100"/>
          <a:sy n="14" d="100"/>
        </p:scale>
        <p:origin x="2308" y="28"/>
      </p:cViewPr>
      <p:guideLst>
        <p:guide orient="horz" pos="4716"/>
        <p:guide pos="39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C3BD9-DAC9-4BDE-AFC0-A513EF21253A}" type="doc">
      <dgm:prSet loTypeId="urn:microsoft.com/office/officeart/2005/8/layout/hProcess9" loCatId="process" qsTypeId="urn:microsoft.com/office/officeart/2005/8/quickstyle/3d3" qsCatId="3D" csTypeId="urn:microsoft.com/office/officeart/2005/8/colors/colorful3" csCatId="colorful" phldr="1"/>
      <dgm:spPr/>
    </dgm:pt>
    <dgm:pt modelId="{C54B2B51-54FA-46C6-A9BB-851F1B0B85EB}">
      <dgm:prSet phldrT="[Text]" custT="1"/>
      <dgm:spPr/>
      <dgm:t>
        <a:bodyPr/>
        <a:lstStyle/>
        <a:p>
          <a:r>
            <a:rPr lang="en-US" sz="2800" dirty="0" smtClean="0"/>
            <a:t>RCHC schedules 30 min interview with health center and invites appropriate team members</a:t>
          </a:r>
          <a:endParaRPr lang="en-US" sz="2800" dirty="0"/>
        </a:p>
      </dgm:t>
    </dgm:pt>
    <dgm:pt modelId="{7E3AAF14-DDC7-42C0-9C27-2C588DB06649}" type="parTrans" cxnId="{D20B6FD9-B40D-4F83-B41C-87B80B8DD60A}">
      <dgm:prSet/>
      <dgm:spPr/>
      <dgm:t>
        <a:bodyPr/>
        <a:lstStyle/>
        <a:p>
          <a:endParaRPr lang="en-US"/>
        </a:p>
      </dgm:t>
    </dgm:pt>
    <dgm:pt modelId="{A560D090-5097-4F5A-9A11-44E74F023C08}" type="sibTrans" cxnId="{D20B6FD9-B40D-4F83-B41C-87B80B8DD60A}">
      <dgm:prSet/>
      <dgm:spPr/>
      <dgm:t>
        <a:bodyPr/>
        <a:lstStyle/>
        <a:p>
          <a:endParaRPr lang="en-US"/>
        </a:p>
      </dgm:t>
    </dgm:pt>
    <dgm:pt modelId="{E8B3B890-D63C-4654-8AB4-694A7C9789B8}">
      <dgm:prSet phldrT="[Text]" custT="1"/>
      <dgm:spPr/>
      <dgm:t>
        <a:bodyPr/>
        <a:lstStyle/>
        <a:p>
          <a:r>
            <a:rPr lang="en-US" sz="2800" dirty="0" smtClean="0"/>
            <a:t>Promising practice is documented using standard format and reviewed by health center for edits</a:t>
          </a:r>
          <a:endParaRPr lang="en-US" sz="2800" dirty="0"/>
        </a:p>
      </dgm:t>
    </dgm:pt>
    <dgm:pt modelId="{C6E65EB5-DAB7-48B5-BDDA-170533BC2A07}" type="parTrans" cxnId="{79B5265A-99F2-412B-8693-21C51C4372F2}">
      <dgm:prSet/>
      <dgm:spPr/>
      <dgm:t>
        <a:bodyPr/>
        <a:lstStyle/>
        <a:p>
          <a:endParaRPr lang="en-US"/>
        </a:p>
      </dgm:t>
    </dgm:pt>
    <dgm:pt modelId="{12E9B9B0-C11B-415B-8107-0F571BD9555C}" type="sibTrans" cxnId="{79B5265A-99F2-412B-8693-21C51C4372F2}">
      <dgm:prSet/>
      <dgm:spPr/>
      <dgm:t>
        <a:bodyPr/>
        <a:lstStyle/>
        <a:p>
          <a:endParaRPr lang="en-US"/>
        </a:p>
      </dgm:t>
    </dgm:pt>
    <dgm:pt modelId="{5275D1DE-18BC-4CD1-AA51-C8FCDFA2C362}">
      <dgm:prSet custT="1"/>
      <dgm:spPr/>
      <dgm:t>
        <a:bodyPr/>
        <a:lstStyle/>
        <a:p>
          <a:r>
            <a:rPr lang="en-US" sz="2800" dirty="0" smtClean="0"/>
            <a:t>Health center presents promising practice and document is posted to RCHC website and announced in weekly newsletter</a:t>
          </a:r>
          <a:endParaRPr lang="en-US" sz="2800" dirty="0"/>
        </a:p>
      </dgm:t>
    </dgm:pt>
    <dgm:pt modelId="{8EBB1562-7D2C-4C0C-B6A5-BEC5D6F23877}" type="parTrans" cxnId="{A6695B30-4812-4915-801E-816FEDCC7DA5}">
      <dgm:prSet/>
      <dgm:spPr/>
      <dgm:t>
        <a:bodyPr/>
        <a:lstStyle/>
        <a:p>
          <a:endParaRPr lang="en-US"/>
        </a:p>
      </dgm:t>
    </dgm:pt>
    <dgm:pt modelId="{C8BC0010-C27B-439D-A21C-D690DB32FDBF}" type="sibTrans" cxnId="{A6695B30-4812-4915-801E-816FEDCC7DA5}">
      <dgm:prSet/>
      <dgm:spPr/>
      <dgm:t>
        <a:bodyPr/>
        <a:lstStyle/>
        <a:p>
          <a:endParaRPr lang="en-US"/>
        </a:p>
      </dgm:t>
    </dgm:pt>
    <dgm:pt modelId="{79826402-CA3E-4A23-9A94-E049CE8ED7DD}">
      <dgm:prSet custT="1"/>
      <dgm:spPr/>
      <dgm:t>
        <a:bodyPr/>
        <a:lstStyle/>
        <a:p>
          <a:r>
            <a:rPr lang="en-US" sz="2400" dirty="0" smtClean="0"/>
            <a:t>Promising Practice is used by network members for spread and further testing. If a Promising Practice is adopted/adapted and tested by another health center, update is added to documented Promising Practice describing outcomes.</a:t>
          </a:r>
          <a:endParaRPr lang="en-US" sz="2400" dirty="0"/>
        </a:p>
      </dgm:t>
    </dgm:pt>
    <dgm:pt modelId="{7BBC2BFD-06FD-4CCB-83BA-274C1E89D982}" type="parTrans" cxnId="{588E56BE-A793-4FF1-A572-3051E33F1586}">
      <dgm:prSet/>
      <dgm:spPr/>
      <dgm:t>
        <a:bodyPr/>
        <a:lstStyle/>
        <a:p>
          <a:endParaRPr lang="en-US"/>
        </a:p>
      </dgm:t>
    </dgm:pt>
    <dgm:pt modelId="{ACEA19FB-6077-47F7-94A2-31FF28830A4F}" type="sibTrans" cxnId="{588E56BE-A793-4FF1-A572-3051E33F1586}">
      <dgm:prSet/>
      <dgm:spPr/>
      <dgm:t>
        <a:bodyPr/>
        <a:lstStyle/>
        <a:p>
          <a:endParaRPr lang="en-US"/>
        </a:p>
      </dgm:t>
    </dgm:pt>
    <dgm:pt modelId="{1DED06C6-DA21-4140-945B-C1D24F7C8D25}">
      <dgm:prSet phldrT="[Text]" custT="1"/>
      <dgm:spPr/>
      <dgm:t>
        <a:bodyPr/>
        <a:lstStyle/>
        <a:p>
          <a:r>
            <a:rPr lang="en-US" sz="2800" dirty="0" smtClean="0"/>
            <a:t>RCHC or CHC identifies measure improvement or successful strategy to document as a promising practice</a:t>
          </a:r>
          <a:endParaRPr lang="en-US" sz="2800" dirty="0"/>
        </a:p>
      </dgm:t>
    </dgm:pt>
    <dgm:pt modelId="{5BBD370E-8AE5-4E3C-B242-8110CA996910}" type="sibTrans" cxnId="{BA908080-F947-440A-B107-6779E30479EB}">
      <dgm:prSet/>
      <dgm:spPr/>
      <dgm:t>
        <a:bodyPr/>
        <a:lstStyle/>
        <a:p>
          <a:endParaRPr lang="en-US"/>
        </a:p>
      </dgm:t>
    </dgm:pt>
    <dgm:pt modelId="{0B26AAB3-F573-4F26-84D4-4CA630D79312}" type="parTrans" cxnId="{BA908080-F947-440A-B107-6779E30479EB}">
      <dgm:prSet/>
      <dgm:spPr/>
      <dgm:t>
        <a:bodyPr/>
        <a:lstStyle/>
        <a:p>
          <a:endParaRPr lang="en-US"/>
        </a:p>
      </dgm:t>
    </dgm:pt>
    <dgm:pt modelId="{40A2A984-85CA-415E-93FC-7B8FD074AD81}" type="pres">
      <dgm:prSet presAssocID="{2F0C3BD9-DAC9-4BDE-AFC0-A513EF21253A}" presName="CompostProcess" presStyleCnt="0">
        <dgm:presLayoutVars>
          <dgm:dir/>
          <dgm:resizeHandles val="exact"/>
        </dgm:presLayoutVars>
      </dgm:prSet>
      <dgm:spPr/>
    </dgm:pt>
    <dgm:pt modelId="{B37A81B2-23DD-4A60-AC6A-E9241057CBEB}" type="pres">
      <dgm:prSet presAssocID="{2F0C3BD9-DAC9-4BDE-AFC0-A513EF21253A}" presName="arrow" presStyleLbl="bgShp" presStyleIdx="0" presStyleCnt="1" custScaleX="117647"/>
      <dgm:spPr/>
    </dgm:pt>
    <dgm:pt modelId="{8AF8B5A0-533B-4433-A7BF-0613BC44682C}" type="pres">
      <dgm:prSet presAssocID="{2F0C3BD9-DAC9-4BDE-AFC0-A513EF21253A}" presName="linearProcess" presStyleCnt="0"/>
      <dgm:spPr/>
    </dgm:pt>
    <dgm:pt modelId="{8810EA3C-8ABA-467B-AED1-DF571307DEB2}" type="pres">
      <dgm:prSet presAssocID="{1DED06C6-DA21-4140-945B-C1D24F7C8D25}" presName="textNode" presStyleLbl="node1" presStyleIdx="0" presStyleCnt="5" custLinFactNeighborX="48858">
        <dgm:presLayoutVars>
          <dgm:bulletEnabled val="1"/>
        </dgm:presLayoutVars>
      </dgm:prSet>
      <dgm:spPr/>
      <dgm:t>
        <a:bodyPr/>
        <a:lstStyle/>
        <a:p>
          <a:endParaRPr lang="en-US"/>
        </a:p>
      </dgm:t>
    </dgm:pt>
    <dgm:pt modelId="{964595E3-FE41-4230-B9D2-1932214B3789}" type="pres">
      <dgm:prSet presAssocID="{5BBD370E-8AE5-4E3C-B242-8110CA996910}" presName="sibTrans" presStyleCnt="0"/>
      <dgm:spPr/>
    </dgm:pt>
    <dgm:pt modelId="{78478101-65A6-4F9A-A1CA-3197D6BD778C}" type="pres">
      <dgm:prSet presAssocID="{C54B2B51-54FA-46C6-A9BB-851F1B0B85EB}" presName="textNode" presStyleLbl="node1" presStyleIdx="1" presStyleCnt="5">
        <dgm:presLayoutVars>
          <dgm:bulletEnabled val="1"/>
        </dgm:presLayoutVars>
      </dgm:prSet>
      <dgm:spPr/>
      <dgm:t>
        <a:bodyPr/>
        <a:lstStyle/>
        <a:p>
          <a:endParaRPr lang="en-US"/>
        </a:p>
      </dgm:t>
    </dgm:pt>
    <dgm:pt modelId="{5AFA5355-984F-4AE0-BA71-846564C67CE7}" type="pres">
      <dgm:prSet presAssocID="{A560D090-5097-4F5A-9A11-44E74F023C08}" presName="sibTrans" presStyleCnt="0"/>
      <dgm:spPr/>
    </dgm:pt>
    <dgm:pt modelId="{4AB9EFC0-C5B4-4B69-8748-7F5DE0E09452}" type="pres">
      <dgm:prSet presAssocID="{E8B3B890-D63C-4654-8AB4-694A7C9789B8}" presName="textNode" presStyleLbl="node1" presStyleIdx="2" presStyleCnt="5" custLinFactNeighborX="-33108">
        <dgm:presLayoutVars>
          <dgm:bulletEnabled val="1"/>
        </dgm:presLayoutVars>
      </dgm:prSet>
      <dgm:spPr/>
      <dgm:t>
        <a:bodyPr/>
        <a:lstStyle/>
        <a:p>
          <a:endParaRPr lang="en-US"/>
        </a:p>
      </dgm:t>
    </dgm:pt>
    <dgm:pt modelId="{646CA6AF-0E1D-4EC3-8864-4A860B8B0492}" type="pres">
      <dgm:prSet presAssocID="{12E9B9B0-C11B-415B-8107-0F571BD9555C}" presName="sibTrans" presStyleCnt="0"/>
      <dgm:spPr/>
    </dgm:pt>
    <dgm:pt modelId="{5C5B442E-2D5F-497E-A8EB-93F642D14694}" type="pres">
      <dgm:prSet presAssocID="{5275D1DE-18BC-4CD1-AA51-C8FCDFA2C362}" presName="textNode" presStyleLbl="node1" presStyleIdx="3" presStyleCnt="5" custLinFactNeighborX="-38532" custLinFactNeighborY="-3379">
        <dgm:presLayoutVars>
          <dgm:bulletEnabled val="1"/>
        </dgm:presLayoutVars>
      </dgm:prSet>
      <dgm:spPr/>
      <dgm:t>
        <a:bodyPr/>
        <a:lstStyle/>
        <a:p>
          <a:endParaRPr lang="en-US"/>
        </a:p>
      </dgm:t>
    </dgm:pt>
    <dgm:pt modelId="{1B0D6262-0E5E-4B4A-B887-FC7358B9E944}" type="pres">
      <dgm:prSet presAssocID="{C8BC0010-C27B-439D-A21C-D690DB32FDBF}" presName="sibTrans" presStyleCnt="0"/>
      <dgm:spPr/>
    </dgm:pt>
    <dgm:pt modelId="{4FF8ED92-8795-4EA7-8FDF-DA76F708E6F3}" type="pres">
      <dgm:prSet presAssocID="{79826402-CA3E-4A23-9A94-E049CE8ED7DD}" presName="textNode" presStyleLbl="node1" presStyleIdx="4" presStyleCnt="5" custScaleX="102766" custScaleY="149184" custLinFactNeighborX="-80897" custLinFactNeighborY="0">
        <dgm:presLayoutVars>
          <dgm:bulletEnabled val="1"/>
        </dgm:presLayoutVars>
      </dgm:prSet>
      <dgm:spPr/>
      <dgm:t>
        <a:bodyPr/>
        <a:lstStyle/>
        <a:p>
          <a:endParaRPr lang="en-US"/>
        </a:p>
      </dgm:t>
    </dgm:pt>
  </dgm:ptLst>
  <dgm:cxnLst>
    <dgm:cxn modelId="{DD6A787A-BEF6-4D2E-8C4D-019AE59DD274}" type="presOf" srcId="{79826402-CA3E-4A23-9A94-E049CE8ED7DD}" destId="{4FF8ED92-8795-4EA7-8FDF-DA76F708E6F3}" srcOrd="0" destOrd="0" presId="urn:microsoft.com/office/officeart/2005/8/layout/hProcess9"/>
    <dgm:cxn modelId="{0353C8BB-A7E6-4C37-AA0F-A3B4A0265CD5}" type="presOf" srcId="{5275D1DE-18BC-4CD1-AA51-C8FCDFA2C362}" destId="{5C5B442E-2D5F-497E-A8EB-93F642D14694}" srcOrd="0" destOrd="0" presId="urn:microsoft.com/office/officeart/2005/8/layout/hProcess9"/>
    <dgm:cxn modelId="{763B2ED1-F51D-4339-A512-7047BEF77EEE}" type="presOf" srcId="{C54B2B51-54FA-46C6-A9BB-851F1B0B85EB}" destId="{78478101-65A6-4F9A-A1CA-3197D6BD778C}" srcOrd="0" destOrd="0" presId="urn:microsoft.com/office/officeart/2005/8/layout/hProcess9"/>
    <dgm:cxn modelId="{588E56BE-A793-4FF1-A572-3051E33F1586}" srcId="{2F0C3BD9-DAC9-4BDE-AFC0-A513EF21253A}" destId="{79826402-CA3E-4A23-9A94-E049CE8ED7DD}" srcOrd="4" destOrd="0" parTransId="{7BBC2BFD-06FD-4CCB-83BA-274C1E89D982}" sibTransId="{ACEA19FB-6077-47F7-94A2-31FF28830A4F}"/>
    <dgm:cxn modelId="{2FDFC7C7-908E-4C37-A7D8-307F2C51EF29}" type="presOf" srcId="{2F0C3BD9-DAC9-4BDE-AFC0-A513EF21253A}" destId="{40A2A984-85CA-415E-93FC-7B8FD074AD81}" srcOrd="0" destOrd="0" presId="urn:microsoft.com/office/officeart/2005/8/layout/hProcess9"/>
    <dgm:cxn modelId="{474FB4C6-10D4-4BD8-A778-2B589DCC60B4}" type="presOf" srcId="{E8B3B890-D63C-4654-8AB4-694A7C9789B8}" destId="{4AB9EFC0-C5B4-4B69-8748-7F5DE0E09452}" srcOrd="0" destOrd="0" presId="urn:microsoft.com/office/officeart/2005/8/layout/hProcess9"/>
    <dgm:cxn modelId="{CF7E7E07-B2F4-48ED-8126-5B4B8C366F25}" type="presOf" srcId="{1DED06C6-DA21-4140-945B-C1D24F7C8D25}" destId="{8810EA3C-8ABA-467B-AED1-DF571307DEB2}" srcOrd="0" destOrd="0" presId="urn:microsoft.com/office/officeart/2005/8/layout/hProcess9"/>
    <dgm:cxn modelId="{79B5265A-99F2-412B-8693-21C51C4372F2}" srcId="{2F0C3BD9-DAC9-4BDE-AFC0-A513EF21253A}" destId="{E8B3B890-D63C-4654-8AB4-694A7C9789B8}" srcOrd="2" destOrd="0" parTransId="{C6E65EB5-DAB7-48B5-BDDA-170533BC2A07}" sibTransId="{12E9B9B0-C11B-415B-8107-0F571BD9555C}"/>
    <dgm:cxn modelId="{A6695B30-4812-4915-801E-816FEDCC7DA5}" srcId="{2F0C3BD9-DAC9-4BDE-AFC0-A513EF21253A}" destId="{5275D1DE-18BC-4CD1-AA51-C8FCDFA2C362}" srcOrd="3" destOrd="0" parTransId="{8EBB1562-7D2C-4C0C-B6A5-BEC5D6F23877}" sibTransId="{C8BC0010-C27B-439D-A21C-D690DB32FDBF}"/>
    <dgm:cxn modelId="{BA908080-F947-440A-B107-6779E30479EB}" srcId="{2F0C3BD9-DAC9-4BDE-AFC0-A513EF21253A}" destId="{1DED06C6-DA21-4140-945B-C1D24F7C8D25}" srcOrd="0" destOrd="0" parTransId="{0B26AAB3-F573-4F26-84D4-4CA630D79312}" sibTransId="{5BBD370E-8AE5-4E3C-B242-8110CA996910}"/>
    <dgm:cxn modelId="{D20B6FD9-B40D-4F83-B41C-87B80B8DD60A}" srcId="{2F0C3BD9-DAC9-4BDE-AFC0-A513EF21253A}" destId="{C54B2B51-54FA-46C6-A9BB-851F1B0B85EB}" srcOrd="1" destOrd="0" parTransId="{7E3AAF14-DDC7-42C0-9C27-2C588DB06649}" sibTransId="{A560D090-5097-4F5A-9A11-44E74F023C08}"/>
    <dgm:cxn modelId="{E861CAA7-641E-4808-A5EC-A17DAE7EAC4E}" type="presParOf" srcId="{40A2A984-85CA-415E-93FC-7B8FD074AD81}" destId="{B37A81B2-23DD-4A60-AC6A-E9241057CBEB}" srcOrd="0" destOrd="0" presId="urn:microsoft.com/office/officeart/2005/8/layout/hProcess9"/>
    <dgm:cxn modelId="{FD2DC318-248B-492A-B60A-A578CC642C62}" type="presParOf" srcId="{40A2A984-85CA-415E-93FC-7B8FD074AD81}" destId="{8AF8B5A0-533B-4433-A7BF-0613BC44682C}" srcOrd="1" destOrd="0" presId="urn:microsoft.com/office/officeart/2005/8/layout/hProcess9"/>
    <dgm:cxn modelId="{01812E25-D083-4F63-96A6-686FF7BA5416}" type="presParOf" srcId="{8AF8B5A0-533B-4433-A7BF-0613BC44682C}" destId="{8810EA3C-8ABA-467B-AED1-DF571307DEB2}" srcOrd="0" destOrd="0" presId="urn:microsoft.com/office/officeart/2005/8/layout/hProcess9"/>
    <dgm:cxn modelId="{58330014-4EA7-4794-BA39-611FE1A80C68}" type="presParOf" srcId="{8AF8B5A0-533B-4433-A7BF-0613BC44682C}" destId="{964595E3-FE41-4230-B9D2-1932214B3789}" srcOrd="1" destOrd="0" presId="urn:microsoft.com/office/officeart/2005/8/layout/hProcess9"/>
    <dgm:cxn modelId="{0DE6D669-8324-4EDD-B660-7BD22FEB4D90}" type="presParOf" srcId="{8AF8B5A0-533B-4433-A7BF-0613BC44682C}" destId="{78478101-65A6-4F9A-A1CA-3197D6BD778C}" srcOrd="2" destOrd="0" presId="urn:microsoft.com/office/officeart/2005/8/layout/hProcess9"/>
    <dgm:cxn modelId="{EAEADFF8-DEE2-438F-8351-543E20A158ED}" type="presParOf" srcId="{8AF8B5A0-533B-4433-A7BF-0613BC44682C}" destId="{5AFA5355-984F-4AE0-BA71-846564C67CE7}" srcOrd="3" destOrd="0" presId="urn:microsoft.com/office/officeart/2005/8/layout/hProcess9"/>
    <dgm:cxn modelId="{D626681F-103B-4EB4-A79A-F5589E3748A4}" type="presParOf" srcId="{8AF8B5A0-533B-4433-A7BF-0613BC44682C}" destId="{4AB9EFC0-C5B4-4B69-8748-7F5DE0E09452}" srcOrd="4" destOrd="0" presId="urn:microsoft.com/office/officeart/2005/8/layout/hProcess9"/>
    <dgm:cxn modelId="{C91D540E-23CA-47F4-8672-E0C47E11BC7D}" type="presParOf" srcId="{8AF8B5A0-533B-4433-A7BF-0613BC44682C}" destId="{646CA6AF-0E1D-4EC3-8864-4A860B8B0492}" srcOrd="5" destOrd="0" presId="urn:microsoft.com/office/officeart/2005/8/layout/hProcess9"/>
    <dgm:cxn modelId="{3A301439-7E79-4497-8314-CEFDED55965A}" type="presParOf" srcId="{8AF8B5A0-533B-4433-A7BF-0613BC44682C}" destId="{5C5B442E-2D5F-497E-A8EB-93F642D14694}" srcOrd="6" destOrd="0" presId="urn:microsoft.com/office/officeart/2005/8/layout/hProcess9"/>
    <dgm:cxn modelId="{6FE54A9B-67DA-4AD0-B17E-B3636C5C0BDD}" type="presParOf" srcId="{8AF8B5A0-533B-4433-A7BF-0613BC44682C}" destId="{1B0D6262-0E5E-4B4A-B887-FC7358B9E944}" srcOrd="7" destOrd="0" presId="urn:microsoft.com/office/officeart/2005/8/layout/hProcess9"/>
    <dgm:cxn modelId="{1C2887F6-DB94-4D50-AE88-5AEC133C7FC6}" type="presParOf" srcId="{8AF8B5A0-533B-4433-A7BF-0613BC44682C}" destId="{4FF8ED92-8795-4EA7-8FDF-DA76F708E6F3}"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38FBAF-8446-45DD-BB74-A40F5E080D23}"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en-US"/>
        </a:p>
      </dgm:t>
    </dgm:pt>
    <dgm:pt modelId="{61C75BD8-FE44-43A0-977C-71F3BB55F289}">
      <dgm:prSet phldrT="[Text]"/>
      <dgm:spPr/>
      <dgm:t>
        <a:bodyPr/>
        <a:lstStyle/>
        <a:p>
          <a:r>
            <a:rPr lang="en-US" b="1">
              <a:latin typeface="Cambria" panose="02040503050406030204" pitchFamily="18" charset="0"/>
            </a:rPr>
            <a:t>4-Point Evidence-Based Care Programs</a:t>
          </a:r>
        </a:p>
      </dgm:t>
    </dgm:pt>
    <dgm:pt modelId="{2108C947-61B8-4DAE-9224-88BB7D451D00}" type="parTrans" cxnId="{78B32212-8400-444D-836A-C90E92CCBBC1}">
      <dgm:prSet/>
      <dgm:spPr/>
      <dgm:t>
        <a:bodyPr/>
        <a:lstStyle/>
        <a:p>
          <a:endParaRPr lang="en-US"/>
        </a:p>
      </dgm:t>
    </dgm:pt>
    <dgm:pt modelId="{A8DC8D7D-33B2-4E27-B33D-237CDBE2D5F3}" type="sibTrans" cxnId="{78B32212-8400-444D-836A-C90E92CCBBC1}">
      <dgm:prSet/>
      <dgm:spPr/>
      <dgm:t>
        <a:bodyPr/>
        <a:lstStyle/>
        <a:p>
          <a:endParaRPr lang="en-US"/>
        </a:p>
      </dgm:t>
    </dgm:pt>
    <dgm:pt modelId="{C643E80A-F2CD-47E9-A016-0B54B329774C}">
      <dgm:prSet phldrT="[Text]"/>
      <dgm:spPr/>
      <dgm:t>
        <a:bodyPr/>
        <a:lstStyle/>
        <a:p>
          <a:r>
            <a:rPr lang="en-US" b="1" dirty="0">
              <a:latin typeface="Cambria" panose="02040503050406030204" pitchFamily="18" charset="0"/>
            </a:rPr>
            <a:t>1. Shared Clinical Guidelines: </a:t>
          </a:r>
          <a:r>
            <a:rPr lang="en-US" dirty="0">
              <a:latin typeface="Cambria" panose="02040503050406030204" pitchFamily="18" charset="0"/>
            </a:rPr>
            <a:t>Agreed to by RCHC Medical Directors/CMOs for each health center</a:t>
          </a:r>
        </a:p>
      </dgm:t>
    </dgm:pt>
    <dgm:pt modelId="{D388C87E-CF03-4321-8405-D64764F8DF63}" type="parTrans" cxnId="{A53983C3-7421-4744-8AB8-0B3DCED36F97}">
      <dgm:prSet/>
      <dgm:spPr/>
      <dgm:t>
        <a:bodyPr/>
        <a:lstStyle/>
        <a:p>
          <a:endParaRPr lang="en-US"/>
        </a:p>
      </dgm:t>
    </dgm:pt>
    <dgm:pt modelId="{28EC2302-BFE7-4B99-989A-77E1DCE45560}" type="sibTrans" cxnId="{A53983C3-7421-4744-8AB8-0B3DCED36F97}">
      <dgm:prSet/>
      <dgm:spPr/>
      <dgm:t>
        <a:bodyPr/>
        <a:lstStyle/>
        <a:p>
          <a:endParaRPr lang="en-US"/>
        </a:p>
      </dgm:t>
    </dgm:pt>
    <dgm:pt modelId="{88918416-F1E1-4ADA-9A8B-48637F434598}">
      <dgm:prSet phldrT="[Text]"/>
      <dgm:spPr/>
      <dgm:t>
        <a:bodyPr/>
        <a:lstStyle/>
        <a:p>
          <a:r>
            <a:rPr lang="en-US" b="1" dirty="0">
              <a:latin typeface="Cambria" panose="02040503050406030204" pitchFamily="18" charset="0"/>
            </a:rPr>
            <a:t>2. Clinical Decision Support and Analytics: </a:t>
          </a:r>
          <a:r>
            <a:rPr lang="en-US" dirty="0">
              <a:latin typeface="Cambria" panose="02040503050406030204" pitchFamily="18" charset="0"/>
            </a:rPr>
            <a:t>Recalls, Alerts, Order Sets, Templates, Standard Reports</a:t>
          </a:r>
        </a:p>
      </dgm:t>
    </dgm:pt>
    <dgm:pt modelId="{98CEF846-7936-40B0-94D4-BCB6CFB4E49F}" type="parTrans" cxnId="{509CE28C-C304-4985-8F7F-6146EBBA8432}">
      <dgm:prSet/>
      <dgm:spPr/>
      <dgm:t>
        <a:bodyPr/>
        <a:lstStyle/>
        <a:p>
          <a:endParaRPr lang="en-US"/>
        </a:p>
      </dgm:t>
    </dgm:pt>
    <dgm:pt modelId="{9A432A33-04BC-4233-BF3F-BFF989C391AE}" type="sibTrans" cxnId="{509CE28C-C304-4985-8F7F-6146EBBA8432}">
      <dgm:prSet/>
      <dgm:spPr/>
      <dgm:t>
        <a:bodyPr/>
        <a:lstStyle/>
        <a:p>
          <a:endParaRPr lang="en-US"/>
        </a:p>
      </dgm:t>
    </dgm:pt>
    <dgm:pt modelId="{9949851A-AE90-4499-AE16-481E1C9D1D6B}">
      <dgm:prSet phldrT="[Text]"/>
      <dgm:spPr/>
      <dgm:t>
        <a:bodyPr/>
        <a:lstStyle/>
        <a:p>
          <a:r>
            <a:rPr lang="en-US" b="1" dirty="0">
              <a:latin typeface="Cambria" panose="02040503050406030204" pitchFamily="18" charset="0"/>
            </a:rPr>
            <a:t>3. Shared Best Practices</a:t>
          </a:r>
          <a:r>
            <a:rPr lang="en-US" dirty="0">
              <a:latin typeface="Cambria" panose="02040503050406030204" pitchFamily="18" charset="0"/>
            </a:rPr>
            <a:t>: Peer Network Meetings and Documented Promising Practices</a:t>
          </a:r>
        </a:p>
      </dgm:t>
    </dgm:pt>
    <dgm:pt modelId="{E1B1FD2C-712F-4E40-B437-533335CB1082}" type="parTrans" cxnId="{08E05A45-93B5-4765-8EEB-6A36CD091F6C}">
      <dgm:prSet/>
      <dgm:spPr/>
      <dgm:t>
        <a:bodyPr/>
        <a:lstStyle/>
        <a:p>
          <a:endParaRPr lang="en-US"/>
        </a:p>
      </dgm:t>
    </dgm:pt>
    <dgm:pt modelId="{76A45B44-9D95-47A8-80F8-F284251BFE60}" type="sibTrans" cxnId="{08E05A45-93B5-4765-8EEB-6A36CD091F6C}">
      <dgm:prSet/>
      <dgm:spPr/>
      <dgm:t>
        <a:bodyPr/>
        <a:lstStyle/>
        <a:p>
          <a:endParaRPr lang="en-US"/>
        </a:p>
      </dgm:t>
    </dgm:pt>
    <dgm:pt modelId="{A5C0657B-1429-4FC5-A757-71EC449265D5}">
      <dgm:prSet phldrT="[Text]" phldr="1"/>
      <dgm:spPr/>
      <dgm:t>
        <a:bodyPr/>
        <a:lstStyle/>
        <a:p>
          <a:endParaRPr lang="en-US"/>
        </a:p>
      </dgm:t>
    </dgm:pt>
    <dgm:pt modelId="{CAD0C884-9888-491B-B5B6-BE4681BFCBAF}" type="parTrans" cxnId="{900B6DEA-0A7E-4708-9934-7B6399742F19}">
      <dgm:prSet/>
      <dgm:spPr/>
      <dgm:t>
        <a:bodyPr/>
        <a:lstStyle/>
        <a:p>
          <a:endParaRPr lang="en-US"/>
        </a:p>
      </dgm:t>
    </dgm:pt>
    <dgm:pt modelId="{E4230FB5-D51C-4951-A788-E04CE22B4732}" type="sibTrans" cxnId="{900B6DEA-0A7E-4708-9934-7B6399742F19}">
      <dgm:prSet/>
      <dgm:spPr/>
      <dgm:t>
        <a:bodyPr/>
        <a:lstStyle/>
        <a:p>
          <a:endParaRPr lang="en-US"/>
        </a:p>
      </dgm:t>
    </dgm:pt>
    <dgm:pt modelId="{3D9A6DA6-8AD8-43B1-B1DE-1A7258539E0A}">
      <dgm:prSet/>
      <dgm:spPr/>
      <dgm:t>
        <a:bodyPr/>
        <a:lstStyle/>
        <a:p>
          <a:r>
            <a:rPr lang="en-US" b="1">
              <a:latin typeface="Cambria" panose="02040503050406030204" pitchFamily="18" charset="0"/>
            </a:rPr>
            <a:t>4. Population Health and Quality Improvement Support: </a:t>
          </a:r>
          <a:r>
            <a:rPr lang="en-US">
              <a:latin typeface="Cambria" panose="02040503050406030204" pitchFamily="18" charset="0"/>
            </a:rPr>
            <a:t>Provider/Staff Education and Technical Assistance </a:t>
          </a:r>
        </a:p>
      </dgm:t>
    </dgm:pt>
    <dgm:pt modelId="{B75E1EC1-80B4-42C2-AB27-CF4873A1E5F3}" type="parTrans" cxnId="{3F8E7208-5E79-4FAF-AF79-EF62001BF35D}">
      <dgm:prSet/>
      <dgm:spPr/>
      <dgm:t>
        <a:bodyPr/>
        <a:lstStyle/>
        <a:p>
          <a:endParaRPr lang="en-US"/>
        </a:p>
      </dgm:t>
    </dgm:pt>
    <dgm:pt modelId="{DFC20966-7CFE-4937-89E5-9C773A987328}" type="sibTrans" cxnId="{3F8E7208-5E79-4FAF-AF79-EF62001BF35D}">
      <dgm:prSet/>
      <dgm:spPr/>
      <dgm:t>
        <a:bodyPr/>
        <a:lstStyle/>
        <a:p>
          <a:endParaRPr lang="en-US"/>
        </a:p>
      </dgm:t>
    </dgm:pt>
    <dgm:pt modelId="{2C9B2835-C1A0-488F-B271-598AD898E538}">
      <dgm:prSet/>
      <dgm:spPr/>
      <dgm:t>
        <a:bodyPr/>
        <a:lstStyle/>
        <a:p>
          <a:endParaRPr lang="en-US"/>
        </a:p>
      </dgm:t>
    </dgm:pt>
    <dgm:pt modelId="{A4C63E16-193F-4DD8-9DEF-3834324163E2}" type="parTrans" cxnId="{8D35EA90-CE85-4BF2-AEC6-23CA728263DA}">
      <dgm:prSet/>
      <dgm:spPr/>
      <dgm:t>
        <a:bodyPr/>
        <a:lstStyle/>
        <a:p>
          <a:endParaRPr lang="en-US"/>
        </a:p>
      </dgm:t>
    </dgm:pt>
    <dgm:pt modelId="{8C21457B-0A97-42B5-BC49-D05CA023CAC0}" type="sibTrans" cxnId="{8D35EA90-CE85-4BF2-AEC6-23CA728263DA}">
      <dgm:prSet/>
      <dgm:spPr/>
      <dgm:t>
        <a:bodyPr/>
        <a:lstStyle/>
        <a:p>
          <a:endParaRPr lang="en-US"/>
        </a:p>
      </dgm:t>
    </dgm:pt>
    <dgm:pt modelId="{009691DB-27E0-4043-849C-03BEE8F05131}" type="pres">
      <dgm:prSet presAssocID="{9538FBAF-8446-45DD-BB74-A40F5E080D23}" presName="diagram" presStyleCnt="0">
        <dgm:presLayoutVars>
          <dgm:chMax val="1"/>
          <dgm:dir/>
          <dgm:animLvl val="ctr"/>
          <dgm:resizeHandles val="exact"/>
        </dgm:presLayoutVars>
      </dgm:prSet>
      <dgm:spPr/>
      <dgm:t>
        <a:bodyPr/>
        <a:lstStyle/>
        <a:p>
          <a:endParaRPr lang="en-US"/>
        </a:p>
      </dgm:t>
    </dgm:pt>
    <dgm:pt modelId="{CD7961BE-D7B5-46D8-83E9-47B8C8249A1E}" type="pres">
      <dgm:prSet presAssocID="{9538FBAF-8446-45DD-BB74-A40F5E080D23}" presName="matrix" presStyleCnt="0"/>
      <dgm:spPr/>
      <dgm:t>
        <a:bodyPr/>
        <a:lstStyle/>
        <a:p>
          <a:endParaRPr lang="en-US"/>
        </a:p>
      </dgm:t>
    </dgm:pt>
    <dgm:pt modelId="{CE9A6D14-E57A-4C8F-92AF-C88A5AECB174}" type="pres">
      <dgm:prSet presAssocID="{9538FBAF-8446-45DD-BB74-A40F5E080D23}" presName="tile1" presStyleLbl="node1" presStyleIdx="0" presStyleCnt="4" custLinFactNeighborX="-2457" custLinFactNeighborY="-15034"/>
      <dgm:spPr/>
      <dgm:t>
        <a:bodyPr/>
        <a:lstStyle/>
        <a:p>
          <a:endParaRPr lang="en-US"/>
        </a:p>
      </dgm:t>
    </dgm:pt>
    <dgm:pt modelId="{FA630F32-7ED1-4A76-B06E-8F90E7651AB7}" type="pres">
      <dgm:prSet presAssocID="{9538FBAF-8446-45DD-BB74-A40F5E080D23}" presName="tile1text" presStyleLbl="node1" presStyleIdx="0" presStyleCnt="4">
        <dgm:presLayoutVars>
          <dgm:chMax val="0"/>
          <dgm:chPref val="0"/>
          <dgm:bulletEnabled val="1"/>
        </dgm:presLayoutVars>
      </dgm:prSet>
      <dgm:spPr/>
      <dgm:t>
        <a:bodyPr/>
        <a:lstStyle/>
        <a:p>
          <a:endParaRPr lang="en-US"/>
        </a:p>
      </dgm:t>
    </dgm:pt>
    <dgm:pt modelId="{C6F2D956-B01B-4ABE-91F1-D703958EA36B}" type="pres">
      <dgm:prSet presAssocID="{9538FBAF-8446-45DD-BB74-A40F5E080D23}" presName="tile2" presStyleLbl="node1" presStyleIdx="1" presStyleCnt="4" custLinFactNeighborX="-1042" custLinFactNeighborY="-2976"/>
      <dgm:spPr/>
      <dgm:t>
        <a:bodyPr/>
        <a:lstStyle/>
        <a:p>
          <a:endParaRPr lang="en-US"/>
        </a:p>
      </dgm:t>
    </dgm:pt>
    <dgm:pt modelId="{3A738268-6FD5-410D-9793-869BC4E9E841}" type="pres">
      <dgm:prSet presAssocID="{9538FBAF-8446-45DD-BB74-A40F5E080D23}" presName="tile2text" presStyleLbl="node1" presStyleIdx="1" presStyleCnt="4">
        <dgm:presLayoutVars>
          <dgm:chMax val="0"/>
          <dgm:chPref val="0"/>
          <dgm:bulletEnabled val="1"/>
        </dgm:presLayoutVars>
      </dgm:prSet>
      <dgm:spPr/>
      <dgm:t>
        <a:bodyPr/>
        <a:lstStyle/>
        <a:p>
          <a:endParaRPr lang="en-US"/>
        </a:p>
      </dgm:t>
    </dgm:pt>
    <dgm:pt modelId="{A139A158-63E3-42DC-AFAB-F6A8169575A7}" type="pres">
      <dgm:prSet presAssocID="{9538FBAF-8446-45DD-BB74-A40F5E080D23}" presName="tile3" presStyleLbl="node1" presStyleIdx="2" presStyleCnt="4"/>
      <dgm:spPr/>
      <dgm:t>
        <a:bodyPr/>
        <a:lstStyle/>
        <a:p>
          <a:endParaRPr lang="en-US"/>
        </a:p>
      </dgm:t>
    </dgm:pt>
    <dgm:pt modelId="{CB72A6FC-4685-445D-B997-5C8408C7E45E}" type="pres">
      <dgm:prSet presAssocID="{9538FBAF-8446-45DD-BB74-A40F5E080D23}" presName="tile3text" presStyleLbl="node1" presStyleIdx="2" presStyleCnt="4">
        <dgm:presLayoutVars>
          <dgm:chMax val="0"/>
          <dgm:chPref val="0"/>
          <dgm:bulletEnabled val="1"/>
        </dgm:presLayoutVars>
      </dgm:prSet>
      <dgm:spPr/>
      <dgm:t>
        <a:bodyPr/>
        <a:lstStyle/>
        <a:p>
          <a:endParaRPr lang="en-US"/>
        </a:p>
      </dgm:t>
    </dgm:pt>
    <dgm:pt modelId="{9BBC02B5-8E5D-4174-8030-979AA2FB9373}" type="pres">
      <dgm:prSet presAssocID="{9538FBAF-8446-45DD-BB74-A40F5E080D23}" presName="tile4" presStyleLbl="node1" presStyleIdx="3" presStyleCnt="4"/>
      <dgm:spPr/>
      <dgm:t>
        <a:bodyPr/>
        <a:lstStyle/>
        <a:p>
          <a:endParaRPr lang="en-US"/>
        </a:p>
      </dgm:t>
    </dgm:pt>
    <dgm:pt modelId="{0C21DB72-761B-48C0-850D-A0DE0B62423B}" type="pres">
      <dgm:prSet presAssocID="{9538FBAF-8446-45DD-BB74-A40F5E080D23}" presName="tile4text" presStyleLbl="node1" presStyleIdx="3" presStyleCnt="4">
        <dgm:presLayoutVars>
          <dgm:chMax val="0"/>
          <dgm:chPref val="0"/>
          <dgm:bulletEnabled val="1"/>
        </dgm:presLayoutVars>
      </dgm:prSet>
      <dgm:spPr/>
      <dgm:t>
        <a:bodyPr/>
        <a:lstStyle/>
        <a:p>
          <a:endParaRPr lang="en-US"/>
        </a:p>
      </dgm:t>
    </dgm:pt>
    <dgm:pt modelId="{3FAF031A-07E1-4F22-BD17-7752A29F94E6}" type="pres">
      <dgm:prSet presAssocID="{9538FBAF-8446-45DD-BB74-A40F5E080D23}" presName="centerTile" presStyleLbl="fgShp" presStyleIdx="0" presStyleCnt="1">
        <dgm:presLayoutVars>
          <dgm:chMax val="0"/>
          <dgm:chPref val="0"/>
        </dgm:presLayoutVars>
      </dgm:prSet>
      <dgm:spPr/>
      <dgm:t>
        <a:bodyPr/>
        <a:lstStyle/>
        <a:p>
          <a:endParaRPr lang="en-US"/>
        </a:p>
      </dgm:t>
    </dgm:pt>
  </dgm:ptLst>
  <dgm:cxnLst>
    <dgm:cxn modelId="{A53983C3-7421-4744-8AB8-0B3DCED36F97}" srcId="{61C75BD8-FE44-43A0-977C-71F3BB55F289}" destId="{C643E80A-F2CD-47E9-A016-0B54B329774C}" srcOrd="0" destOrd="0" parTransId="{D388C87E-CF03-4321-8405-D64764F8DF63}" sibTransId="{28EC2302-BFE7-4B99-989A-77E1DCE45560}"/>
    <dgm:cxn modelId="{900B6DEA-0A7E-4708-9934-7B6399742F19}" srcId="{61C75BD8-FE44-43A0-977C-71F3BB55F289}" destId="{A5C0657B-1429-4FC5-A757-71EC449265D5}" srcOrd="5" destOrd="0" parTransId="{CAD0C884-9888-491B-B5B6-BE4681BFCBAF}" sibTransId="{E4230FB5-D51C-4951-A788-E04CE22B4732}"/>
    <dgm:cxn modelId="{0443E131-22D7-4DC3-8287-C174761E4425}" type="presOf" srcId="{9538FBAF-8446-45DD-BB74-A40F5E080D23}" destId="{009691DB-27E0-4043-849C-03BEE8F05131}" srcOrd="0" destOrd="0" presId="urn:microsoft.com/office/officeart/2005/8/layout/matrix1"/>
    <dgm:cxn modelId="{AF3A2954-DA81-4C04-9886-8D2D87E92382}" type="presOf" srcId="{9949851A-AE90-4499-AE16-481E1C9D1D6B}" destId="{9BBC02B5-8E5D-4174-8030-979AA2FB9373}" srcOrd="0" destOrd="0" presId="urn:microsoft.com/office/officeart/2005/8/layout/matrix1"/>
    <dgm:cxn modelId="{3F8E7208-5E79-4FAF-AF79-EF62001BF35D}" srcId="{61C75BD8-FE44-43A0-977C-71F3BB55F289}" destId="{3D9A6DA6-8AD8-43B1-B1DE-1A7258539E0A}" srcOrd="2" destOrd="0" parTransId="{B75E1EC1-80B4-42C2-AB27-CF4873A1E5F3}" sibTransId="{DFC20966-7CFE-4937-89E5-9C773A987328}"/>
    <dgm:cxn modelId="{9E62A421-C0B6-42C0-8A9F-076C260B48A1}" type="presOf" srcId="{61C75BD8-FE44-43A0-977C-71F3BB55F289}" destId="{3FAF031A-07E1-4F22-BD17-7752A29F94E6}" srcOrd="0" destOrd="0" presId="urn:microsoft.com/office/officeart/2005/8/layout/matrix1"/>
    <dgm:cxn modelId="{509CE28C-C304-4985-8F7F-6146EBBA8432}" srcId="{61C75BD8-FE44-43A0-977C-71F3BB55F289}" destId="{88918416-F1E1-4ADA-9A8B-48637F434598}" srcOrd="1" destOrd="0" parTransId="{98CEF846-7936-40B0-94D4-BCB6CFB4E49F}" sibTransId="{9A432A33-04BC-4233-BF3F-BFF989C391AE}"/>
    <dgm:cxn modelId="{08E05A45-93B5-4765-8EEB-6A36CD091F6C}" srcId="{61C75BD8-FE44-43A0-977C-71F3BB55F289}" destId="{9949851A-AE90-4499-AE16-481E1C9D1D6B}" srcOrd="3" destOrd="0" parTransId="{E1B1FD2C-712F-4E40-B437-533335CB1082}" sibTransId="{76A45B44-9D95-47A8-80F8-F284251BFE60}"/>
    <dgm:cxn modelId="{A8B5F0AE-24A6-4391-B239-22C5A8A23A89}" type="presOf" srcId="{9949851A-AE90-4499-AE16-481E1C9D1D6B}" destId="{0C21DB72-761B-48C0-850D-A0DE0B62423B}" srcOrd="1" destOrd="0" presId="urn:microsoft.com/office/officeart/2005/8/layout/matrix1"/>
    <dgm:cxn modelId="{87E911A2-C97E-4E54-8EF8-40F4EC375723}" type="presOf" srcId="{88918416-F1E1-4ADA-9A8B-48637F434598}" destId="{3A738268-6FD5-410D-9793-869BC4E9E841}" srcOrd="1" destOrd="0" presId="urn:microsoft.com/office/officeart/2005/8/layout/matrix1"/>
    <dgm:cxn modelId="{4FE9B2A9-1E3F-4F97-B97D-68A8527640BE}" type="presOf" srcId="{3D9A6DA6-8AD8-43B1-B1DE-1A7258539E0A}" destId="{A139A158-63E3-42DC-AFAB-F6A8169575A7}" srcOrd="0" destOrd="0" presId="urn:microsoft.com/office/officeart/2005/8/layout/matrix1"/>
    <dgm:cxn modelId="{A095D5C1-D180-4CBE-AC13-E971EC4C22C7}" type="presOf" srcId="{3D9A6DA6-8AD8-43B1-B1DE-1A7258539E0A}" destId="{CB72A6FC-4685-445D-B997-5C8408C7E45E}" srcOrd="1" destOrd="0" presId="urn:microsoft.com/office/officeart/2005/8/layout/matrix1"/>
    <dgm:cxn modelId="{6D62D8F6-312F-47E2-B5E6-98183787EB4C}" type="presOf" srcId="{88918416-F1E1-4ADA-9A8B-48637F434598}" destId="{C6F2D956-B01B-4ABE-91F1-D703958EA36B}" srcOrd="0" destOrd="0" presId="urn:microsoft.com/office/officeart/2005/8/layout/matrix1"/>
    <dgm:cxn modelId="{78B32212-8400-444D-836A-C90E92CCBBC1}" srcId="{9538FBAF-8446-45DD-BB74-A40F5E080D23}" destId="{61C75BD8-FE44-43A0-977C-71F3BB55F289}" srcOrd="0" destOrd="0" parTransId="{2108C947-61B8-4DAE-9224-88BB7D451D00}" sibTransId="{A8DC8D7D-33B2-4E27-B33D-237CDBE2D5F3}"/>
    <dgm:cxn modelId="{8D35EA90-CE85-4BF2-AEC6-23CA728263DA}" srcId="{61C75BD8-FE44-43A0-977C-71F3BB55F289}" destId="{2C9B2835-C1A0-488F-B271-598AD898E538}" srcOrd="4" destOrd="0" parTransId="{A4C63E16-193F-4DD8-9DEF-3834324163E2}" sibTransId="{8C21457B-0A97-42B5-BC49-D05CA023CAC0}"/>
    <dgm:cxn modelId="{FA39C808-9A66-4605-9211-AF86FB47C934}" type="presOf" srcId="{C643E80A-F2CD-47E9-A016-0B54B329774C}" destId="{CE9A6D14-E57A-4C8F-92AF-C88A5AECB174}" srcOrd="0" destOrd="0" presId="urn:microsoft.com/office/officeart/2005/8/layout/matrix1"/>
    <dgm:cxn modelId="{E95CB2B6-F70B-4FD1-A83B-36045B283D20}" type="presOf" srcId="{C643E80A-F2CD-47E9-A016-0B54B329774C}" destId="{FA630F32-7ED1-4A76-B06E-8F90E7651AB7}" srcOrd="1" destOrd="0" presId="urn:microsoft.com/office/officeart/2005/8/layout/matrix1"/>
    <dgm:cxn modelId="{179C040F-CF1F-44F1-88B0-068E102B8479}" type="presParOf" srcId="{009691DB-27E0-4043-849C-03BEE8F05131}" destId="{CD7961BE-D7B5-46D8-83E9-47B8C8249A1E}" srcOrd="0" destOrd="0" presId="urn:microsoft.com/office/officeart/2005/8/layout/matrix1"/>
    <dgm:cxn modelId="{5A61EF51-A121-45C0-9092-FDCF8460AE9A}" type="presParOf" srcId="{CD7961BE-D7B5-46D8-83E9-47B8C8249A1E}" destId="{CE9A6D14-E57A-4C8F-92AF-C88A5AECB174}" srcOrd="0" destOrd="0" presId="urn:microsoft.com/office/officeart/2005/8/layout/matrix1"/>
    <dgm:cxn modelId="{4318D9AE-8BC9-410C-90EF-BA134E9CD233}" type="presParOf" srcId="{CD7961BE-D7B5-46D8-83E9-47B8C8249A1E}" destId="{FA630F32-7ED1-4A76-B06E-8F90E7651AB7}" srcOrd="1" destOrd="0" presId="urn:microsoft.com/office/officeart/2005/8/layout/matrix1"/>
    <dgm:cxn modelId="{6CBC6690-7A77-4E41-A4FC-93003FAD2BDF}" type="presParOf" srcId="{CD7961BE-D7B5-46D8-83E9-47B8C8249A1E}" destId="{C6F2D956-B01B-4ABE-91F1-D703958EA36B}" srcOrd="2" destOrd="0" presId="urn:microsoft.com/office/officeart/2005/8/layout/matrix1"/>
    <dgm:cxn modelId="{5176D6C4-27C3-43C3-BCCC-DE28A7A87CC0}" type="presParOf" srcId="{CD7961BE-D7B5-46D8-83E9-47B8C8249A1E}" destId="{3A738268-6FD5-410D-9793-869BC4E9E841}" srcOrd="3" destOrd="0" presId="urn:microsoft.com/office/officeart/2005/8/layout/matrix1"/>
    <dgm:cxn modelId="{0585E83D-1D3C-4A12-A070-7FA6DE92AF67}" type="presParOf" srcId="{CD7961BE-D7B5-46D8-83E9-47B8C8249A1E}" destId="{A139A158-63E3-42DC-AFAB-F6A8169575A7}" srcOrd="4" destOrd="0" presId="urn:microsoft.com/office/officeart/2005/8/layout/matrix1"/>
    <dgm:cxn modelId="{9C1D4F33-F949-43C1-8E54-76EFA69675FC}" type="presParOf" srcId="{CD7961BE-D7B5-46D8-83E9-47B8C8249A1E}" destId="{CB72A6FC-4685-445D-B997-5C8408C7E45E}" srcOrd="5" destOrd="0" presId="urn:microsoft.com/office/officeart/2005/8/layout/matrix1"/>
    <dgm:cxn modelId="{8727FE1D-8FC8-4F37-9EAB-77115C4C3DA7}" type="presParOf" srcId="{CD7961BE-D7B5-46D8-83E9-47B8C8249A1E}" destId="{9BBC02B5-8E5D-4174-8030-979AA2FB9373}" srcOrd="6" destOrd="0" presId="urn:microsoft.com/office/officeart/2005/8/layout/matrix1"/>
    <dgm:cxn modelId="{31EA3422-7C95-45E5-BDEB-756C92C71D26}" type="presParOf" srcId="{CD7961BE-D7B5-46D8-83E9-47B8C8249A1E}" destId="{0C21DB72-761B-48C0-850D-A0DE0B62423B}" srcOrd="7" destOrd="0" presId="urn:microsoft.com/office/officeart/2005/8/layout/matrix1"/>
    <dgm:cxn modelId="{03F4A372-902D-4F70-ABAF-8218159AE5AC}" type="presParOf" srcId="{009691DB-27E0-4043-849C-03BEE8F05131}" destId="{3FAF031A-07E1-4F22-BD17-7752A29F94E6}" srcOrd="1" destOrd="0" presId="urn:microsoft.com/office/officeart/2005/8/layout/matrix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A81B2-23DD-4A60-AC6A-E9241057CBEB}">
      <dsp:nvSpPr>
        <dsp:cNvPr id="0" name=""/>
        <dsp:cNvSpPr/>
      </dsp:nvSpPr>
      <dsp:spPr>
        <a:xfrm>
          <a:off x="5" y="0"/>
          <a:ext cx="20018645" cy="6842755"/>
        </a:xfrm>
        <a:prstGeom prst="rightArrow">
          <a:avLst/>
        </a:prstGeom>
        <a:solidFill>
          <a:schemeClr val="accent3">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810EA3C-8ABA-467B-AED1-DF571307DEB2}">
      <dsp:nvSpPr>
        <dsp:cNvPr id="0" name=""/>
        <dsp:cNvSpPr/>
      </dsp:nvSpPr>
      <dsp:spPr>
        <a:xfrm>
          <a:off x="293197" y="2052826"/>
          <a:ext cx="3513039" cy="2737102"/>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RCHC or CHC identifies measure improvement or successful strategy to document as a promising practice</a:t>
          </a:r>
          <a:endParaRPr lang="en-US" sz="2800" kern="1200" dirty="0"/>
        </a:p>
      </dsp:txBody>
      <dsp:txXfrm>
        <a:off x="426811" y="2186440"/>
        <a:ext cx="3245811" cy="2469874"/>
      </dsp:txXfrm>
    </dsp:sp>
    <dsp:sp modelId="{78478101-65A6-4F9A-A1CA-3197D6BD778C}">
      <dsp:nvSpPr>
        <dsp:cNvPr id="0" name=""/>
        <dsp:cNvSpPr/>
      </dsp:nvSpPr>
      <dsp:spPr>
        <a:xfrm>
          <a:off x="4105676" y="2052826"/>
          <a:ext cx="3513039" cy="2737102"/>
        </a:xfrm>
        <a:prstGeom prst="roundRect">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RCHC schedules 30 min interview with health center and invites appropriate team members</a:t>
          </a:r>
          <a:endParaRPr lang="en-US" sz="2800" kern="1200" dirty="0"/>
        </a:p>
      </dsp:txBody>
      <dsp:txXfrm>
        <a:off x="4239290" y="2186440"/>
        <a:ext cx="3245811" cy="2469874"/>
      </dsp:txXfrm>
    </dsp:sp>
    <dsp:sp modelId="{4AB9EFC0-C5B4-4B69-8748-7F5DE0E09452}">
      <dsp:nvSpPr>
        <dsp:cNvPr id="0" name=""/>
        <dsp:cNvSpPr/>
      </dsp:nvSpPr>
      <dsp:spPr>
        <a:xfrm>
          <a:off x="8010373" y="2052826"/>
          <a:ext cx="3513039" cy="2737102"/>
        </a:xfrm>
        <a:prstGeom prst="roundRect">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Promising practice is documented using standard format and reviewed by health center for edits</a:t>
          </a:r>
          <a:endParaRPr lang="en-US" sz="2800" kern="1200" dirty="0"/>
        </a:p>
      </dsp:txBody>
      <dsp:txXfrm>
        <a:off x="8143987" y="2186440"/>
        <a:ext cx="3245811" cy="2469874"/>
      </dsp:txXfrm>
    </dsp:sp>
    <dsp:sp modelId="{5C5B442E-2D5F-497E-A8EB-93F642D14694}">
      <dsp:nvSpPr>
        <dsp:cNvPr id="0" name=""/>
        <dsp:cNvSpPr/>
      </dsp:nvSpPr>
      <dsp:spPr>
        <a:xfrm>
          <a:off x="12077161" y="1960339"/>
          <a:ext cx="3513039" cy="2737102"/>
        </a:xfrm>
        <a:prstGeom prst="roundRect">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Health center presents promising practice and document is posted to RCHC website and announced in weekly newsletter</a:t>
          </a:r>
          <a:endParaRPr lang="en-US" sz="2800" kern="1200" dirty="0"/>
        </a:p>
      </dsp:txBody>
      <dsp:txXfrm>
        <a:off x="12210775" y="2093953"/>
        <a:ext cx="3245811" cy="2469874"/>
      </dsp:txXfrm>
    </dsp:sp>
    <dsp:sp modelId="{4FF8ED92-8795-4EA7-8FDF-DA76F708E6F3}">
      <dsp:nvSpPr>
        <dsp:cNvPr id="0" name=""/>
        <dsp:cNvSpPr/>
      </dsp:nvSpPr>
      <dsp:spPr>
        <a:xfrm>
          <a:off x="15927657" y="1379718"/>
          <a:ext cx="3610210" cy="4083318"/>
        </a:xfrm>
        <a:prstGeom prst="roundRect">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Promising Practice is used by network members for spread and further testing. If a Promising Practice is adopted/adapted and tested by another health center, update is added to documented Promising Practice describing outcomes.</a:t>
          </a:r>
          <a:endParaRPr lang="en-US" sz="2400" kern="1200" dirty="0"/>
        </a:p>
      </dsp:txBody>
      <dsp:txXfrm>
        <a:off x="16103893" y="1555954"/>
        <a:ext cx="3257738" cy="37308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A6D14-E57A-4C8F-92AF-C88A5AECB174}">
      <dsp:nvSpPr>
        <dsp:cNvPr id="0" name=""/>
        <dsp:cNvSpPr/>
      </dsp:nvSpPr>
      <dsp:spPr>
        <a:xfrm rot="16200000">
          <a:off x="393204" y="-393204"/>
          <a:ext cx="3298959" cy="4085368"/>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latin typeface="Cambria" panose="02040503050406030204" pitchFamily="18" charset="0"/>
            </a:rPr>
            <a:t>1. Shared Clinical Guidelines: </a:t>
          </a:r>
          <a:r>
            <a:rPr lang="en-US" sz="2400" kern="1200" dirty="0">
              <a:latin typeface="Cambria" panose="02040503050406030204" pitchFamily="18" charset="0"/>
            </a:rPr>
            <a:t>Agreed to by RCHC Medical Directors/CMOs for each health center</a:t>
          </a:r>
        </a:p>
      </dsp:txBody>
      <dsp:txXfrm rot="5400000">
        <a:off x="0" y="0"/>
        <a:ext cx="4085368" cy="2474219"/>
      </dsp:txXfrm>
    </dsp:sp>
    <dsp:sp modelId="{C6F2D956-B01B-4ABE-91F1-D703958EA36B}">
      <dsp:nvSpPr>
        <dsp:cNvPr id="0" name=""/>
        <dsp:cNvSpPr/>
      </dsp:nvSpPr>
      <dsp:spPr>
        <a:xfrm>
          <a:off x="4042798" y="0"/>
          <a:ext cx="4085368" cy="3298959"/>
        </a:xfrm>
        <a:prstGeom prst="round1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latin typeface="Cambria" panose="02040503050406030204" pitchFamily="18" charset="0"/>
            </a:rPr>
            <a:t>2. Clinical Decision Support and Analytics: </a:t>
          </a:r>
          <a:r>
            <a:rPr lang="en-US" sz="2400" kern="1200" dirty="0">
              <a:latin typeface="Cambria" panose="02040503050406030204" pitchFamily="18" charset="0"/>
            </a:rPr>
            <a:t>Recalls, Alerts, Order Sets, Templates, Standard Reports</a:t>
          </a:r>
        </a:p>
      </dsp:txBody>
      <dsp:txXfrm>
        <a:off x="4042798" y="0"/>
        <a:ext cx="4085368" cy="2474219"/>
      </dsp:txXfrm>
    </dsp:sp>
    <dsp:sp modelId="{A139A158-63E3-42DC-AFAB-F6A8169575A7}">
      <dsp:nvSpPr>
        <dsp:cNvPr id="0" name=""/>
        <dsp:cNvSpPr/>
      </dsp:nvSpPr>
      <dsp:spPr>
        <a:xfrm rot="10800000">
          <a:off x="0" y="3298959"/>
          <a:ext cx="4085368" cy="3298959"/>
        </a:xfrm>
        <a:prstGeom prst="round1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a:latin typeface="Cambria" panose="02040503050406030204" pitchFamily="18" charset="0"/>
            </a:rPr>
            <a:t>4. Population Health and Quality Improvement Support: </a:t>
          </a:r>
          <a:r>
            <a:rPr lang="en-US" sz="2400" kern="1200">
              <a:latin typeface="Cambria" panose="02040503050406030204" pitchFamily="18" charset="0"/>
            </a:rPr>
            <a:t>Provider/Staff Education and Technical Assistance </a:t>
          </a:r>
        </a:p>
      </dsp:txBody>
      <dsp:txXfrm rot="10800000">
        <a:off x="0" y="4123698"/>
        <a:ext cx="4085368" cy="2474219"/>
      </dsp:txXfrm>
    </dsp:sp>
    <dsp:sp modelId="{9BBC02B5-8E5D-4174-8030-979AA2FB9373}">
      <dsp:nvSpPr>
        <dsp:cNvPr id="0" name=""/>
        <dsp:cNvSpPr/>
      </dsp:nvSpPr>
      <dsp:spPr>
        <a:xfrm rot="5400000">
          <a:off x="4478573" y="2905754"/>
          <a:ext cx="3298959" cy="4085368"/>
        </a:xfrm>
        <a:prstGeom prst="round1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latin typeface="Cambria" panose="02040503050406030204" pitchFamily="18" charset="0"/>
            </a:rPr>
            <a:t>3. Shared Best Practices</a:t>
          </a:r>
          <a:r>
            <a:rPr lang="en-US" sz="2400" kern="1200" dirty="0">
              <a:latin typeface="Cambria" panose="02040503050406030204" pitchFamily="18" charset="0"/>
            </a:rPr>
            <a:t>: Peer Network Meetings and Documented Promising Practices</a:t>
          </a:r>
        </a:p>
      </dsp:txBody>
      <dsp:txXfrm rot="-5400000">
        <a:off x="4085369" y="4123698"/>
        <a:ext cx="4085368" cy="2474219"/>
      </dsp:txXfrm>
    </dsp:sp>
    <dsp:sp modelId="{3FAF031A-07E1-4F22-BD17-7752A29F94E6}">
      <dsp:nvSpPr>
        <dsp:cNvPr id="0" name=""/>
        <dsp:cNvSpPr/>
      </dsp:nvSpPr>
      <dsp:spPr>
        <a:xfrm>
          <a:off x="2859757" y="2474219"/>
          <a:ext cx="2451221" cy="1649479"/>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a:latin typeface="Cambria" panose="02040503050406030204" pitchFamily="18" charset="0"/>
            </a:rPr>
            <a:t>4-Point Evidence-Based Care Programs</a:t>
          </a:r>
        </a:p>
      </dsp:txBody>
      <dsp:txXfrm>
        <a:off x="2940278" y="2554740"/>
        <a:ext cx="2290179" cy="148843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6044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604447"/>
          </a:xfrm>
          <a:prstGeom prst="rect">
            <a:avLst/>
          </a:prstGeom>
        </p:spPr>
        <p:txBody>
          <a:bodyPr vert="horz" lIns="91440" tIns="45720" rIns="91440" bIns="45720" rtlCol="0"/>
          <a:lstStyle>
            <a:lvl1pPr algn="r">
              <a:defRPr sz="1200"/>
            </a:lvl1pPr>
          </a:lstStyle>
          <a:p>
            <a:fld id="{4E590E8B-5F8C-49B7-9C37-0C128B433E2E}" type="datetimeFigureOut">
              <a:rPr lang="en-US" smtClean="0"/>
              <a:t>8/20/2019</a:t>
            </a:fld>
            <a:endParaRPr lang="en-US"/>
          </a:p>
        </p:txBody>
      </p:sp>
      <p:sp>
        <p:nvSpPr>
          <p:cNvPr id="4" name="Slide Image Placeholder 3"/>
          <p:cNvSpPr>
            <a:spLocks noGrp="1" noRot="1" noChangeAspect="1"/>
          </p:cNvSpPr>
          <p:nvPr>
            <p:ph type="sldImg" idx="2"/>
          </p:nvPr>
        </p:nvSpPr>
        <p:spPr>
          <a:xfrm>
            <a:off x="2151063" y="1504950"/>
            <a:ext cx="2708275" cy="40624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5793647"/>
            <a:ext cx="5607050" cy="474100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11435154"/>
            <a:ext cx="3038475" cy="6044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11435154"/>
            <a:ext cx="3038475" cy="604447"/>
          </a:xfrm>
          <a:prstGeom prst="rect">
            <a:avLst/>
          </a:prstGeom>
        </p:spPr>
        <p:txBody>
          <a:bodyPr vert="horz" lIns="91440" tIns="45720" rIns="91440" bIns="45720" rtlCol="0" anchor="b"/>
          <a:lstStyle>
            <a:lvl1pPr algn="r">
              <a:defRPr sz="1200"/>
            </a:lvl1pPr>
          </a:lstStyle>
          <a:p>
            <a:fld id="{D4F5C189-4464-4E25-B622-3CF63E0DECDF}" type="slidenum">
              <a:rPr lang="en-US" smtClean="0"/>
              <a:t>‹#›</a:t>
            </a:fld>
            <a:endParaRPr lang="en-US"/>
          </a:p>
        </p:txBody>
      </p:sp>
    </p:spTree>
    <p:extLst>
      <p:ext uri="{BB962C8B-B14F-4D97-AF65-F5344CB8AC3E}">
        <p14:creationId xmlns:p14="http://schemas.microsoft.com/office/powerpoint/2010/main" val="2020400091"/>
      </p:ext>
    </p:extLst>
  </p:cSld>
  <p:clrMap bg1="lt1" tx1="dk1" bg2="lt2" tx2="dk2" accent1="accent1" accent2="accent2" accent3="accent3" accent4="accent4" accent5="accent5" accent6="accent6" hlink="hlink" folHlink="folHlink"/>
  <p:notesStyle>
    <a:lvl1pPr marL="0" algn="l" defTabSz="1306155" rtl="0" eaLnBrk="1" latinLnBrk="0" hangingPunct="1">
      <a:defRPr sz="1714" kern="1200">
        <a:solidFill>
          <a:schemeClr val="tx1"/>
        </a:solidFill>
        <a:latin typeface="+mn-lt"/>
        <a:ea typeface="+mn-ea"/>
        <a:cs typeface="+mn-cs"/>
      </a:defRPr>
    </a:lvl1pPr>
    <a:lvl2pPr marL="653077" algn="l" defTabSz="1306155" rtl="0" eaLnBrk="1" latinLnBrk="0" hangingPunct="1">
      <a:defRPr sz="1714" kern="1200">
        <a:solidFill>
          <a:schemeClr val="tx1"/>
        </a:solidFill>
        <a:latin typeface="+mn-lt"/>
        <a:ea typeface="+mn-ea"/>
        <a:cs typeface="+mn-cs"/>
      </a:defRPr>
    </a:lvl2pPr>
    <a:lvl3pPr marL="1306155" algn="l" defTabSz="1306155" rtl="0" eaLnBrk="1" latinLnBrk="0" hangingPunct="1">
      <a:defRPr sz="1714" kern="1200">
        <a:solidFill>
          <a:schemeClr val="tx1"/>
        </a:solidFill>
        <a:latin typeface="+mn-lt"/>
        <a:ea typeface="+mn-ea"/>
        <a:cs typeface="+mn-cs"/>
      </a:defRPr>
    </a:lvl3pPr>
    <a:lvl4pPr marL="1959233" algn="l" defTabSz="1306155" rtl="0" eaLnBrk="1" latinLnBrk="0" hangingPunct="1">
      <a:defRPr sz="1714" kern="1200">
        <a:solidFill>
          <a:schemeClr val="tx1"/>
        </a:solidFill>
        <a:latin typeface="+mn-lt"/>
        <a:ea typeface="+mn-ea"/>
        <a:cs typeface="+mn-cs"/>
      </a:defRPr>
    </a:lvl4pPr>
    <a:lvl5pPr marL="2612311" algn="l" defTabSz="1306155" rtl="0" eaLnBrk="1" latinLnBrk="0" hangingPunct="1">
      <a:defRPr sz="1714" kern="1200">
        <a:solidFill>
          <a:schemeClr val="tx1"/>
        </a:solidFill>
        <a:latin typeface="+mn-lt"/>
        <a:ea typeface="+mn-ea"/>
        <a:cs typeface="+mn-cs"/>
      </a:defRPr>
    </a:lvl5pPr>
    <a:lvl6pPr marL="3265388" algn="l" defTabSz="1306155" rtl="0" eaLnBrk="1" latinLnBrk="0" hangingPunct="1">
      <a:defRPr sz="1714" kern="1200">
        <a:solidFill>
          <a:schemeClr val="tx1"/>
        </a:solidFill>
        <a:latin typeface="+mn-lt"/>
        <a:ea typeface="+mn-ea"/>
        <a:cs typeface="+mn-cs"/>
      </a:defRPr>
    </a:lvl6pPr>
    <a:lvl7pPr marL="3918465" algn="l" defTabSz="1306155" rtl="0" eaLnBrk="1" latinLnBrk="0" hangingPunct="1">
      <a:defRPr sz="1714" kern="1200">
        <a:solidFill>
          <a:schemeClr val="tx1"/>
        </a:solidFill>
        <a:latin typeface="+mn-lt"/>
        <a:ea typeface="+mn-ea"/>
        <a:cs typeface="+mn-cs"/>
      </a:defRPr>
    </a:lvl7pPr>
    <a:lvl8pPr marL="4571543" algn="l" defTabSz="1306155" rtl="0" eaLnBrk="1" latinLnBrk="0" hangingPunct="1">
      <a:defRPr sz="1714" kern="1200">
        <a:solidFill>
          <a:schemeClr val="tx1"/>
        </a:solidFill>
        <a:latin typeface="+mn-lt"/>
        <a:ea typeface="+mn-ea"/>
        <a:cs typeface="+mn-cs"/>
      </a:defRPr>
    </a:lvl8pPr>
    <a:lvl9pPr marL="5224620" algn="l" defTabSz="1306155" rtl="0" eaLnBrk="1" latinLnBrk="0" hangingPunct="1">
      <a:defRPr sz="17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8100" y="1200150"/>
            <a:ext cx="215900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5C189-4464-4E25-B622-3CF63E0DECDF}" type="slidenum">
              <a:rPr lang="en-US" smtClean="0"/>
              <a:t>1</a:t>
            </a:fld>
            <a:endParaRPr lang="en-US"/>
          </a:p>
        </p:txBody>
      </p:sp>
    </p:spTree>
    <p:extLst>
      <p:ext uri="{BB962C8B-B14F-4D97-AF65-F5344CB8AC3E}">
        <p14:creationId xmlns:p14="http://schemas.microsoft.com/office/powerpoint/2010/main" val="3684957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10</a:t>
            </a:fld>
            <a:endParaRPr lang="en-US"/>
          </a:p>
        </p:txBody>
      </p:sp>
    </p:spTree>
    <p:extLst>
      <p:ext uri="{BB962C8B-B14F-4D97-AF65-F5344CB8AC3E}">
        <p14:creationId xmlns:p14="http://schemas.microsoft.com/office/powerpoint/2010/main" val="2877547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11</a:t>
            </a:fld>
            <a:endParaRPr lang="en-US"/>
          </a:p>
        </p:txBody>
      </p:sp>
    </p:spTree>
    <p:extLst>
      <p:ext uri="{BB962C8B-B14F-4D97-AF65-F5344CB8AC3E}">
        <p14:creationId xmlns:p14="http://schemas.microsoft.com/office/powerpoint/2010/main" val="2454087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12</a:t>
            </a:fld>
            <a:endParaRPr lang="en-US"/>
          </a:p>
        </p:txBody>
      </p:sp>
    </p:spTree>
    <p:extLst>
      <p:ext uri="{BB962C8B-B14F-4D97-AF65-F5344CB8AC3E}">
        <p14:creationId xmlns:p14="http://schemas.microsoft.com/office/powerpoint/2010/main" val="871125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13</a:t>
            </a:fld>
            <a:endParaRPr lang="en-US"/>
          </a:p>
        </p:txBody>
      </p:sp>
    </p:spTree>
    <p:extLst>
      <p:ext uri="{BB962C8B-B14F-4D97-AF65-F5344CB8AC3E}">
        <p14:creationId xmlns:p14="http://schemas.microsoft.com/office/powerpoint/2010/main" val="3048682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14</a:t>
            </a:fld>
            <a:endParaRPr lang="en-US"/>
          </a:p>
        </p:txBody>
      </p:sp>
    </p:spTree>
    <p:extLst>
      <p:ext uri="{BB962C8B-B14F-4D97-AF65-F5344CB8AC3E}">
        <p14:creationId xmlns:p14="http://schemas.microsoft.com/office/powerpoint/2010/main" val="108234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15</a:t>
            </a:fld>
            <a:endParaRPr lang="en-US"/>
          </a:p>
        </p:txBody>
      </p:sp>
    </p:spTree>
    <p:extLst>
      <p:ext uri="{BB962C8B-B14F-4D97-AF65-F5344CB8AC3E}">
        <p14:creationId xmlns:p14="http://schemas.microsoft.com/office/powerpoint/2010/main" val="509728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16</a:t>
            </a:fld>
            <a:endParaRPr lang="en-US"/>
          </a:p>
        </p:txBody>
      </p:sp>
    </p:spTree>
    <p:extLst>
      <p:ext uri="{BB962C8B-B14F-4D97-AF65-F5344CB8AC3E}">
        <p14:creationId xmlns:p14="http://schemas.microsoft.com/office/powerpoint/2010/main" val="2022248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17</a:t>
            </a:fld>
            <a:endParaRPr lang="en-US"/>
          </a:p>
        </p:txBody>
      </p:sp>
    </p:spTree>
    <p:extLst>
      <p:ext uri="{BB962C8B-B14F-4D97-AF65-F5344CB8AC3E}">
        <p14:creationId xmlns:p14="http://schemas.microsoft.com/office/powerpoint/2010/main" val="924092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18</a:t>
            </a:fld>
            <a:endParaRPr lang="en-US"/>
          </a:p>
        </p:txBody>
      </p:sp>
    </p:spTree>
    <p:extLst>
      <p:ext uri="{BB962C8B-B14F-4D97-AF65-F5344CB8AC3E}">
        <p14:creationId xmlns:p14="http://schemas.microsoft.com/office/powerpoint/2010/main" val="1199219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19</a:t>
            </a:fld>
            <a:endParaRPr lang="en-US"/>
          </a:p>
        </p:txBody>
      </p:sp>
    </p:spTree>
    <p:extLst>
      <p:ext uri="{BB962C8B-B14F-4D97-AF65-F5344CB8AC3E}">
        <p14:creationId xmlns:p14="http://schemas.microsoft.com/office/powerpoint/2010/main" val="4085392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2</a:t>
            </a:fld>
            <a:endParaRPr lang="en-US"/>
          </a:p>
        </p:txBody>
      </p:sp>
    </p:spTree>
    <p:extLst>
      <p:ext uri="{BB962C8B-B14F-4D97-AF65-F5344CB8AC3E}">
        <p14:creationId xmlns:p14="http://schemas.microsoft.com/office/powerpoint/2010/main" val="1296046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20</a:t>
            </a:fld>
            <a:endParaRPr lang="en-US"/>
          </a:p>
        </p:txBody>
      </p:sp>
    </p:spTree>
    <p:extLst>
      <p:ext uri="{BB962C8B-B14F-4D97-AF65-F5344CB8AC3E}">
        <p14:creationId xmlns:p14="http://schemas.microsoft.com/office/powerpoint/2010/main" val="289685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3</a:t>
            </a:fld>
            <a:endParaRPr lang="en-US"/>
          </a:p>
        </p:txBody>
      </p:sp>
    </p:spTree>
    <p:extLst>
      <p:ext uri="{BB962C8B-B14F-4D97-AF65-F5344CB8AC3E}">
        <p14:creationId xmlns:p14="http://schemas.microsoft.com/office/powerpoint/2010/main" val="794188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4</a:t>
            </a:fld>
            <a:endParaRPr lang="en-US"/>
          </a:p>
        </p:txBody>
      </p:sp>
    </p:spTree>
    <p:extLst>
      <p:ext uri="{BB962C8B-B14F-4D97-AF65-F5344CB8AC3E}">
        <p14:creationId xmlns:p14="http://schemas.microsoft.com/office/powerpoint/2010/main" val="285887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5</a:t>
            </a:fld>
            <a:endParaRPr lang="en-US"/>
          </a:p>
        </p:txBody>
      </p:sp>
    </p:spTree>
    <p:extLst>
      <p:ext uri="{BB962C8B-B14F-4D97-AF65-F5344CB8AC3E}">
        <p14:creationId xmlns:p14="http://schemas.microsoft.com/office/powerpoint/2010/main" val="121152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5C189-4464-4E25-B622-3CF63E0DECDF}" type="slidenum">
              <a:rPr lang="en-US" smtClean="0"/>
              <a:t>6</a:t>
            </a:fld>
            <a:endParaRPr lang="en-US"/>
          </a:p>
        </p:txBody>
      </p:sp>
    </p:spTree>
    <p:extLst>
      <p:ext uri="{BB962C8B-B14F-4D97-AF65-F5344CB8AC3E}">
        <p14:creationId xmlns:p14="http://schemas.microsoft.com/office/powerpoint/2010/main" val="1697081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7</a:t>
            </a:fld>
            <a:endParaRPr lang="en-US"/>
          </a:p>
        </p:txBody>
      </p:sp>
    </p:spTree>
    <p:extLst>
      <p:ext uri="{BB962C8B-B14F-4D97-AF65-F5344CB8AC3E}">
        <p14:creationId xmlns:p14="http://schemas.microsoft.com/office/powerpoint/2010/main" val="10261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8</a:t>
            </a:fld>
            <a:endParaRPr lang="en-US"/>
          </a:p>
        </p:txBody>
      </p:sp>
    </p:spTree>
    <p:extLst>
      <p:ext uri="{BB962C8B-B14F-4D97-AF65-F5344CB8AC3E}">
        <p14:creationId xmlns:p14="http://schemas.microsoft.com/office/powerpoint/2010/main" val="1008010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9</a:t>
            </a:fld>
            <a:endParaRPr lang="en-US"/>
          </a:p>
        </p:txBody>
      </p:sp>
    </p:spTree>
    <p:extLst>
      <p:ext uri="{BB962C8B-B14F-4D97-AF65-F5344CB8AC3E}">
        <p14:creationId xmlns:p14="http://schemas.microsoft.com/office/powerpoint/2010/main" val="244614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45920" y="10204707"/>
            <a:ext cx="18653760" cy="10772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291840" y="18434311"/>
            <a:ext cx="153619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sz="half" idx="2"/>
          </p:nvPr>
        </p:nvSpPr>
        <p:spPr>
          <a:xfrm>
            <a:off x="1097283" y="7571239"/>
            <a:ext cx="95463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1301987" y="7571239"/>
            <a:ext cx="954633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077218"/>
          </a:xfrm>
          <a:prstGeom prst="rect">
            <a:avLst/>
          </a:prstGeom>
        </p:spPr>
        <p:txBody>
          <a:bodyPr wrap="square" lIns="0" tIns="0" rIns="0" bIns="0">
            <a:spAutoFit/>
          </a:bodyPr>
          <a:lstStyle>
            <a:lvl1pPr>
              <a:defRPr sz="7000" b="0" i="0">
                <a:solidFill>
                  <a:schemeClr val="bg1"/>
                </a:solidFill>
                <a:latin typeface="Calibri"/>
                <a:cs typeface="Calibri"/>
              </a:defRPr>
            </a:lvl1pPr>
          </a:lstStyle>
          <a:p>
            <a:endParaRPr/>
          </a:p>
        </p:txBody>
      </p:sp>
      <p:sp>
        <p:nvSpPr>
          <p:cNvPr id="3" name="Holder 3"/>
          <p:cNvSpPr>
            <a:spLocks noGrp="1"/>
          </p:cNvSpPr>
          <p:nvPr>
            <p:ph type="body" idx="1"/>
          </p:nvPr>
        </p:nvSpPr>
        <p:spPr>
          <a:xfrm>
            <a:off x="1097280" y="7571239"/>
            <a:ext cx="197510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461504" y="30614118"/>
            <a:ext cx="7022592" cy="4724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97280" y="30614118"/>
            <a:ext cx="5047488" cy="4724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8/20/2019</a:t>
            </a:fld>
            <a:endParaRPr lang="en-US"/>
          </a:p>
        </p:txBody>
      </p:sp>
      <p:sp>
        <p:nvSpPr>
          <p:cNvPr id="6" name="Holder 6"/>
          <p:cNvSpPr>
            <a:spLocks noGrp="1"/>
          </p:cNvSpPr>
          <p:nvPr>
            <p:ph type="sldNum" sz="quarter" idx="7"/>
          </p:nvPr>
        </p:nvSpPr>
        <p:spPr>
          <a:xfrm>
            <a:off x="15800832" y="30614118"/>
            <a:ext cx="5047488" cy="4724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bodyStyle>
    <p:other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Colors" Target="../diagrams/colors2.xml"/><Relationship Id="rId3" Type="http://schemas.openxmlformats.org/officeDocument/2006/relationships/image" Target="../media/image1.jpg"/><Relationship Id="rId7" Type="http://schemas.openxmlformats.org/officeDocument/2006/relationships/diagramColors" Target="../diagrams/colors1.xml"/><Relationship Id="rId12" Type="http://schemas.openxmlformats.org/officeDocument/2006/relationships/diagramQuickStyle" Target="../diagrams/quickStyl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Layout" Target="../diagrams/layout2.xml"/><Relationship Id="rId5" Type="http://schemas.openxmlformats.org/officeDocument/2006/relationships/diagramLayout" Target="../diagrams/layout1.xml"/><Relationship Id="rId10" Type="http://schemas.openxmlformats.org/officeDocument/2006/relationships/diagramData" Target="../diagrams/data2.xml"/><Relationship Id="rId4" Type="http://schemas.openxmlformats.org/officeDocument/2006/relationships/diagramData" Target="../diagrams/data1.xml"/><Relationship Id="rId9" Type="http://schemas.openxmlformats.org/officeDocument/2006/relationships/hyperlink" Target="https://www.rchc.net/population-health/evidence-based-care/#SharedBestPractices" TargetMode="External"/><Relationship Id="rId14" Type="http://schemas.microsoft.com/office/2007/relationships/diagramDrawing" Target="../diagrams/drawing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812670" y="2884143"/>
            <a:ext cx="20523200" cy="152109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3">
              <a:lumMod val="50000"/>
            </a:schemeClr>
          </a:solidFill>
          <a:ln>
            <a:noFill/>
          </a:ln>
        </p:spPr>
        <p:txBody>
          <a:bodyPr wrap="square" lIns="0" tIns="0" rIns="0" bIns="0" rtlCol="0"/>
          <a:lstStyle/>
          <a:p>
            <a:endParaRPr sz="4093"/>
          </a:p>
        </p:txBody>
      </p:sp>
      <p:sp>
        <p:nvSpPr>
          <p:cNvPr id="2" name="object 2"/>
          <p:cNvSpPr txBox="1">
            <a:spLocks noGrp="1"/>
          </p:cNvSpPr>
          <p:nvPr>
            <p:ph type="title"/>
          </p:nvPr>
        </p:nvSpPr>
        <p:spPr>
          <a:xfrm>
            <a:off x="580069" y="2822291"/>
            <a:ext cx="20548597" cy="826124"/>
          </a:xfrm>
          <a:prstGeom prst="rect">
            <a:avLst/>
          </a:prstGeom>
        </p:spPr>
        <p:txBody>
          <a:bodyPr vert="horz" wrap="square" lIns="0" tIns="0" rIns="0" bIns="0" rtlCol="0">
            <a:spAutoFit/>
          </a:bodyPr>
          <a:lstStyle/>
          <a:p>
            <a:pPr algn="ctr">
              <a:lnSpc>
                <a:spcPts val="6933"/>
              </a:lnSpc>
            </a:pPr>
            <a:r>
              <a:rPr lang="en-US" sz="4800" b="1" dirty="0"/>
              <a:t>Redwood Community Health Coalition</a:t>
            </a:r>
            <a:endParaRPr lang="en-US" sz="4800" dirty="0"/>
          </a:p>
        </p:txBody>
      </p:sp>
      <p:sp>
        <p:nvSpPr>
          <p:cNvPr id="8" name="TextBox 7"/>
          <p:cNvSpPr txBox="1"/>
          <p:nvPr/>
        </p:nvSpPr>
        <p:spPr>
          <a:xfrm>
            <a:off x="580069" y="3786726"/>
            <a:ext cx="20503529" cy="610680"/>
          </a:xfrm>
          <a:prstGeom prst="rect">
            <a:avLst/>
          </a:prstGeom>
          <a:noFill/>
          <a:ln>
            <a:noFill/>
          </a:ln>
        </p:spPr>
        <p:txBody>
          <a:bodyPr wrap="square" rtlCol="0">
            <a:spAutoFit/>
          </a:bodyPr>
          <a:lstStyle/>
          <a:p>
            <a:pPr algn="ctr">
              <a:lnSpc>
                <a:spcPts val="3733"/>
              </a:lnSpc>
            </a:pPr>
            <a:r>
              <a:rPr lang="en-US" sz="4800" b="1" i="1" dirty="0">
                <a:solidFill>
                  <a:schemeClr val="bg1"/>
                </a:solidFill>
              </a:rPr>
              <a:t>Promising Practices</a:t>
            </a:r>
            <a:endParaRPr lang="en-US" sz="4800" b="1" dirty="0">
              <a:solidFill>
                <a:schemeClr val="bg1"/>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224" y="402335"/>
            <a:ext cx="4932161" cy="1862384"/>
          </a:xfrm>
          <a:prstGeom prst="rect">
            <a:avLst/>
          </a:prstGeom>
        </p:spPr>
      </p:pic>
      <p:sp>
        <p:nvSpPr>
          <p:cNvPr id="7" name="TextBox 6"/>
          <p:cNvSpPr txBox="1"/>
          <p:nvPr/>
        </p:nvSpPr>
        <p:spPr>
          <a:xfrm>
            <a:off x="809465" y="5275517"/>
            <a:ext cx="11740855" cy="3631763"/>
          </a:xfrm>
          <a:prstGeom prst="rect">
            <a:avLst/>
          </a:prstGeom>
          <a:noFill/>
          <a:ln>
            <a:noFill/>
          </a:ln>
        </p:spPr>
        <p:txBody>
          <a:bodyPr wrap="square" rtlCol="0">
            <a:spAutoFit/>
          </a:bodyPr>
          <a:lstStyle/>
          <a:p>
            <a:r>
              <a:rPr lang="en-US" sz="3500" b="1" dirty="0">
                <a:latin typeface="+mj-lt"/>
                <a:ea typeface="Verdana" panose="020B0604030504040204" pitchFamily="34" charset="0"/>
              </a:rPr>
              <a:t>Do you have a promising practice to share with your peers? </a:t>
            </a:r>
            <a:endParaRPr lang="en-US" sz="3500" b="1" dirty="0" smtClean="0">
              <a:latin typeface="+mj-lt"/>
              <a:ea typeface="Verdana" panose="020B0604030504040204" pitchFamily="34" charset="0"/>
            </a:endParaRPr>
          </a:p>
          <a:p>
            <a:r>
              <a:rPr lang="en-US" sz="3500" b="1" dirty="0" smtClean="0">
                <a:latin typeface="+mj-lt"/>
                <a:ea typeface="Verdana" panose="020B0604030504040204" pitchFamily="34" charset="0"/>
              </a:rPr>
              <a:t> </a:t>
            </a:r>
          </a:p>
          <a:p>
            <a:r>
              <a:rPr lang="en-US" sz="3200" dirty="0" smtClean="0">
                <a:latin typeface="+mj-lt"/>
                <a:ea typeface="Verdana" panose="020B0604030504040204" pitchFamily="34" charset="0"/>
              </a:rPr>
              <a:t>Maybe </a:t>
            </a:r>
            <a:r>
              <a:rPr lang="en-US" sz="3200" dirty="0">
                <a:latin typeface="+mj-lt"/>
                <a:ea typeface="Verdana" panose="020B0604030504040204" pitchFamily="34" charset="0"/>
              </a:rPr>
              <a:t>you implemented a new workflow or </a:t>
            </a:r>
            <a:r>
              <a:rPr lang="en-US" sz="3200" dirty="0" smtClean="0">
                <a:latin typeface="+mj-lt"/>
                <a:ea typeface="Verdana" panose="020B0604030504040204" pitchFamily="34" charset="0"/>
              </a:rPr>
              <a:t>a </a:t>
            </a:r>
            <a:r>
              <a:rPr lang="en-US" sz="3200" dirty="0">
                <a:latin typeface="+mj-lt"/>
                <a:ea typeface="Verdana" panose="020B0604030504040204" pitchFamily="34" charset="0"/>
              </a:rPr>
              <a:t>new tool and the change resulted in improvements to clinical quality outcomes, </a:t>
            </a:r>
            <a:r>
              <a:rPr lang="en-US" sz="3200" dirty="0" smtClean="0">
                <a:latin typeface="+mj-lt"/>
                <a:ea typeface="Verdana" panose="020B0604030504040204" pitchFamily="34" charset="0"/>
              </a:rPr>
              <a:t>staff and provider satisfaction, or patient engagement. RCHC </a:t>
            </a:r>
            <a:r>
              <a:rPr lang="en-US" sz="3200" dirty="0">
                <a:latin typeface="+mj-lt"/>
                <a:ea typeface="Verdana" panose="020B0604030504040204" pitchFamily="34" charset="0"/>
              </a:rPr>
              <a:t>is ready to interview your team and document what you learned so it can be </a:t>
            </a:r>
            <a:r>
              <a:rPr lang="en-US" sz="3200" dirty="0" smtClean="0">
                <a:latin typeface="+mj-lt"/>
                <a:ea typeface="Verdana" panose="020B0604030504040204" pitchFamily="34" charset="0"/>
              </a:rPr>
              <a:t>shared </a:t>
            </a:r>
            <a:r>
              <a:rPr lang="en-US" sz="3200" dirty="0">
                <a:latin typeface="+mj-lt"/>
                <a:ea typeface="Verdana" panose="020B0604030504040204" pitchFamily="34" charset="0"/>
              </a:rPr>
              <a:t>with other community health </a:t>
            </a:r>
            <a:r>
              <a:rPr lang="en-US" sz="3200" dirty="0" smtClean="0">
                <a:latin typeface="+mj-lt"/>
                <a:ea typeface="Verdana" panose="020B0604030504040204" pitchFamily="34" charset="0"/>
              </a:rPr>
              <a:t>centers</a:t>
            </a:r>
            <a:r>
              <a:rPr lang="en-US" sz="3200" dirty="0" smtClean="0">
                <a:latin typeface="+mj-lt"/>
              </a:rPr>
              <a:t>! </a:t>
            </a:r>
            <a:endParaRPr lang="en-US" sz="3200" dirty="0">
              <a:latin typeface="+mj-lt"/>
            </a:endParaRPr>
          </a:p>
        </p:txBody>
      </p:sp>
      <p:graphicFrame>
        <p:nvGraphicFramePr>
          <p:cNvPr id="16" name="Content Placeholder 4"/>
          <p:cNvGraphicFramePr>
            <a:graphicFrameLocks/>
          </p:cNvGraphicFramePr>
          <p:nvPr>
            <p:extLst/>
          </p:nvPr>
        </p:nvGraphicFramePr>
        <p:xfrm>
          <a:off x="1064942" y="16481565"/>
          <a:ext cx="20018656" cy="68427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6438801" y="16991929"/>
            <a:ext cx="9270938" cy="630942"/>
          </a:xfrm>
          <a:prstGeom prst="rect">
            <a:avLst/>
          </a:prstGeom>
          <a:noFill/>
        </p:spPr>
        <p:txBody>
          <a:bodyPr wrap="square" rtlCol="0">
            <a:spAutoFit/>
          </a:bodyPr>
          <a:lstStyle/>
          <a:p>
            <a:r>
              <a:rPr lang="en-US" sz="3500" b="1" dirty="0" smtClean="0"/>
              <a:t>Documenting a Promising Practice</a:t>
            </a:r>
            <a:endParaRPr lang="en-US" sz="3500" b="1" dirty="0"/>
          </a:p>
        </p:txBody>
      </p:sp>
      <p:sp>
        <p:nvSpPr>
          <p:cNvPr id="3" name="TextBox 2"/>
          <p:cNvSpPr txBox="1"/>
          <p:nvPr/>
        </p:nvSpPr>
        <p:spPr>
          <a:xfrm>
            <a:off x="931703" y="27534836"/>
            <a:ext cx="19870897" cy="2693045"/>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Where can you find existing Promising Practices? </a:t>
            </a:r>
          </a:p>
          <a:p>
            <a:endParaRPr lang="en-US" sz="3500" b="1" dirty="0" smtClean="0">
              <a:latin typeface="+mj-lt"/>
              <a:ea typeface="Verdana" panose="020B0604030504040204" pitchFamily="34" charset="0"/>
            </a:endParaRPr>
          </a:p>
          <a:p>
            <a:r>
              <a:rPr lang="en-US" sz="3300" dirty="0" smtClean="0">
                <a:latin typeface="+mj-lt"/>
                <a:ea typeface="Verdana" panose="020B0604030504040204" pitchFamily="34" charset="0"/>
              </a:rPr>
              <a:t>Health center Promising Practices are currently </a:t>
            </a:r>
            <a:r>
              <a:rPr lang="en-US" sz="3300" dirty="0">
                <a:latin typeface="+mj-lt"/>
                <a:ea typeface="Verdana" panose="020B0604030504040204" pitchFamily="34" charset="0"/>
              </a:rPr>
              <a:t>located </a:t>
            </a:r>
            <a:r>
              <a:rPr lang="en-US" sz="3300" dirty="0" smtClean="0">
                <a:latin typeface="+mj-lt"/>
                <a:ea typeface="Verdana" panose="020B0604030504040204" pitchFamily="34" charset="0"/>
              </a:rPr>
              <a:t>at:</a:t>
            </a:r>
          </a:p>
          <a:p>
            <a:r>
              <a:rPr lang="en-US" sz="3300" dirty="0">
                <a:latin typeface="+mj-lt"/>
                <a:ea typeface="Verdana" panose="020B0604030504040204" pitchFamily="34" charset="0"/>
                <a:hlinkClick r:id="rId9"/>
              </a:rPr>
              <a:t>https://www.rchc.net/population-health/evidence-based-care/#</a:t>
            </a:r>
            <a:r>
              <a:rPr lang="en-US" sz="3300" dirty="0" smtClean="0">
                <a:latin typeface="+mj-lt"/>
                <a:ea typeface="Verdana" panose="020B0604030504040204" pitchFamily="34" charset="0"/>
                <a:hlinkClick r:id="rId9"/>
              </a:rPr>
              <a:t>SharedBestPractices</a:t>
            </a:r>
            <a:endParaRPr lang="en-US" sz="3300" dirty="0" smtClean="0">
              <a:latin typeface="+mj-lt"/>
              <a:ea typeface="Verdana" panose="020B0604030504040204" pitchFamily="34" charset="0"/>
            </a:endParaRPr>
          </a:p>
          <a:p>
            <a:endParaRPr lang="en-US" sz="3300" dirty="0" smtClean="0">
              <a:latin typeface="+mj-lt"/>
              <a:ea typeface="Verdana" panose="020B0604030504040204" pitchFamily="34" charset="0"/>
            </a:endParaRPr>
          </a:p>
        </p:txBody>
      </p:sp>
      <p:grpSp>
        <p:nvGrpSpPr>
          <p:cNvPr id="5" name="Group 4"/>
          <p:cNvGrpSpPr/>
          <p:nvPr/>
        </p:nvGrpSpPr>
        <p:grpSpPr>
          <a:xfrm>
            <a:off x="12400635" y="7294489"/>
            <a:ext cx="8401965" cy="6597918"/>
            <a:chOff x="4229070" y="9925592"/>
            <a:chExt cx="12458732" cy="7251976"/>
          </a:xfrm>
        </p:grpSpPr>
        <p:graphicFrame>
          <p:nvGraphicFramePr>
            <p:cNvPr id="17" name="Diagram 16"/>
            <p:cNvGraphicFramePr/>
            <p:nvPr>
              <p:extLst/>
            </p:nvPr>
          </p:nvGraphicFramePr>
          <p:xfrm>
            <a:off x="4229070" y="9925592"/>
            <a:ext cx="12115859" cy="725197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 name="Oval 5"/>
            <p:cNvSpPr/>
            <p:nvPr/>
          </p:nvSpPr>
          <p:spPr>
            <a:xfrm>
              <a:off x="9906003" y="14249400"/>
              <a:ext cx="6781799" cy="2743200"/>
            </a:xfrm>
            <a:prstGeom prst="ellipse">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798224" y="9460663"/>
            <a:ext cx="11740855" cy="5170646"/>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We are particularly interested in identifying Promising Practices related to:</a:t>
            </a:r>
          </a:p>
          <a:p>
            <a:endParaRPr lang="en-US" sz="3500" b="1" dirty="0" smtClean="0">
              <a:latin typeface="+mj-lt"/>
              <a:ea typeface="Verdana" panose="020B0604030504040204" pitchFamily="34" charset="0"/>
            </a:endParaRPr>
          </a:p>
          <a:p>
            <a:pPr marL="457200" indent="-457200">
              <a:buFont typeface="Arial" panose="020B0604020202020204" pitchFamily="34" charset="0"/>
              <a:buChar char="•"/>
            </a:pPr>
            <a:r>
              <a:rPr lang="en-US" sz="3200" dirty="0" smtClean="0">
                <a:latin typeface="+mj-lt"/>
                <a:ea typeface="Verdana" panose="020B0604030504040204" pitchFamily="34" charset="0"/>
              </a:rPr>
              <a:t>Diabetes</a:t>
            </a:r>
          </a:p>
          <a:p>
            <a:pPr marL="457200" indent="-457200">
              <a:buFont typeface="Arial" panose="020B0604020202020204" pitchFamily="34" charset="0"/>
              <a:buChar char="•"/>
            </a:pPr>
            <a:r>
              <a:rPr lang="en-US" sz="3200" dirty="0" smtClean="0">
                <a:latin typeface="+mj-lt"/>
                <a:ea typeface="Verdana" panose="020B0604030504040204" pitchFamily="34" charset="0"/>
              </a:rPr>
              <a:t>Behavioral Health </a:t>
            </a:r>
          </a:p>
          <a:p>
            <a:pPr marL="457200" indent="-457200">
              <a:buFont typeface="Arial" panose="020B0604020202020204" pitchFamily="34" charset="0"/>
              <a:buChar char="•"/>
            </a:pPr>
            <a:r>
              <a:rPr lang="en-US" sz="3200" dirty="0" smtClean="0">
                <a:latin typeface="+mj-lt"/>
                <a:ea typeface="Verdana" panose="020B0604030504040204" pitchFamily="34" charset="0"/>
              </a:rPr>
              <a:t>Social Determinants of Health </a:t>
            </a:r>
          </a:p>
          <a:p>
            <a:pPr marL="457200" indent="-457200">
              <a:buFont typeface="Arial" panose="020B0604020202020204" pitchFamily="34" charset="0"/>
              <a:buChar char="•"/>
            </a:pPr>
            <a:r>
              <a:rPr lang="en-US" sz="3200" dirty="0" smtClean="0">
                <a:latin typeface="+mj-lt"/>
                <a:ea typeface="Verdana" panose="020B0604030504040204" pitchFamily="34" charset="0"/>
              </a:rPr>
              <a:t>Staff and Provider Satisfaction and/or Retention</a:t>
            </a:r>
          </a:p>
          <a:p>
            <a:pPr marL="457200" indent="-457200">
              <a:buFont typeface="Arial" panose="020B0604020202020204" pitchFamily="34" charset="0"/>
              <a:buChar char="•"/>
            </a:pPr>
            <a:r>
              <a:rPr lang="en-US" sz="3200" dirty="0" smtClean="0">
                <a:latin typeface="+mj-lt"/>
                <a:ea typeface="Verdana" panose="020B0604030504040204" pitchFamily="34" charset="0"/>
              </a:rPr>
              <a:t>Patient Engagement </a:t>
            </a:r>
          </a:p>
          <a:p>
            <a:endParaRPr lang="en-US" sz="3300" dirty="0" smtClean="0">
              <a:latin typeface="+mj-lt"/>
              <a:ea typeface="Verdana" panose="020B0604030504040204" pitchFamily="34" charset="0"/>
            </a:endParaRPr>
          </a:p>
          <a:p>
            <a:pPr marL="457200" indent="-457200">
              <a:buFont typeface="Arial" panose="020B0604020202020204" pitchFamily="34" charset="0"/>
              <a:buChar char="•"/>
            </a:pPr>
            <a:endParaRPr lang="en-US" sz="3200" dirty="0">
              <a:latin typeface="+mj-lt"/>
            </a:endParaRPr>
          </a:p>
        </p:txBody>
      </p:sp>
      <p:sp>
        <p:nvSpPr>
          <p:cNvPr id="18" name="TextBox 17"/>
          <p:cNvSpPr txBox="1"/>
          <p:nvPr/>
        </p:nvSpPr>
        <p:spPr>
          <a:xfrm>
            <a:off x="809465" y="13900240"/>
            <a:ext cx="19295898" cy="4139595"/>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How does this work? </a:t>
            </a:r>
          </a:p>
          <a:p>
            <a:endParaRPr lang="en-US" sz="3500" b="1" dirty="0" smtClean="0">
              <a:latin typeface="+mj-lt"/>
              <a:ea typeface="Verdana" panose="020B0604030504040204" pitchFamily="34" charset="0"/>
            </a:endParaRPr>
          </a:p>
          <a:p>
            <a:r>
              <a:rPr lang="en-US" sz="3200" dirty="0" smtClean="0">
                <a:latin typeface="+mj-lt"/>
                <a:ea typeface="Verdana" panose="020B0604030504040204" pitchFamily="34" charset="0"/>
              </a:rPr>
              <a:t>RCHC staff will interview you about your Promising Practice and document your project in our standard </a:t>
            </a:r>
            <a:r>
              <a:rPr lang="en-US" sz="3200" dirty="0" smtClean="0">
                <a:latin typeface="+mj-lt"/>
                <a:ea typeface="Verdana" panose="020B0604030504040204" pitchFamily="34" charset="0"/>
                <a:hlinkClick r:id="rId9"/>
              </a:rPr>
              <a:t>template</a:t>
            </a:r>
            <a:r>
              <a:rPr lang="en-US" sz="3200" dirty="0" smtClean="0">
                <a:latin typeface="+mj-lt"/>
                <a:ea typeface="Verdana" panose="020B0604030504040204" pitchFamily="34" charset="0"/>
              </a:rPr>
              <a:t>. You will have the opportunity to review and provide feedback on the promising practice before it is shared via our newsletter, website, and peer groups. If others pilot test your promising practice, we’ll ask them to share their results as well! </a:t>
            </a:r>
          </a:p>
          <a:p>
            <a:endParaRPr lang="en-US" sz="3300" dirty="0" smtClean="0">
              <a:latin typeface="+mj-lt"/>
              <a:ea typeface="Verdana" panose="020B0604030504040204" pitchFamily="34" charset="0"/>
            </a:endParaRPr>
          </a:p>
          <a:p>
            <a:pPr marL="457200" indent="-457200">
              <a:buFont typeface="Arial" panose="020B0604020202020204" pitchFamily="34" charset="0"/>
              <a:buChar char="•"/>
            </a:pPr>
            <a:endParaRPr lang="en-US" sz="3200" dirty="0">
              <a:latin typeface="+mj-lt"/>
            </a:endParaRPr>
          </a:p>
        </p:txBody>
      </p:sp>
      <p:sp>
        <p:nvSpPr>
          <p:cNvPr id="20" name="TextBox 19"/>
          <p:cNvSpPr txBox="1"/>
          <p:nvPr/>
        </p:nvSpPr>
        <p:spPr>
          <a:xfrm>
            <a:off x="931703" y="22534329"/>
            <a:ext cx="16365017" cy="4216539"/>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Have you tested or applied an </a:t>
            </a:r>
            <a:r>
              <a:rPr lang="en-US" sz="3500" b="1" i="1" u="sng" dirty="0" smtClean="0">
                <a:latin typeface="+mj-lt"/>
                <a:ea typeface="Verdana" panose="020B0604030504040204" pitchFamily="34" charset="0"/>
              </a:rPr>
              <a:t>existing</a:t>
            </a:r>
            <a:r>
              <a:rPr lang="en-US" sz="3500" b="1" dirty="0" smtClean="0">
                <a:latin typeface="+mj-lt"/>
                <a:ea typeface="Verdana" panose="020B0604030504040204" pitchFamily="34" charset="0"/>
              </a:rPr>
              <a:t> Promising Practice at your health center? </a:t>
            </a:r>
          </a:p>
          <a:p>
            <a:endParaRPr lang="en-US" sz="3500" b="1" dirty="0" smtClean="0">
              <a:latin typeface="+mj-lt"/>
              <a:ea typeface="Verdana" panose="020B0604030504040204" pitchFamily="34" charset="0"/>
            </a:endParaRPr>
          </a:p>
          <a:p>
            <a:r>
              <a:rPr lang="en-US" sz="3300" dirty="0" smtClean="0">
                <a:latin typeface="+mj-lt"/>
                <a:ea typeface="Verdana" panose="020B0604030504040204" pitchFamily="34" charset="0"/>
              </a:rPr>
              <a:t>RCHC wants to learn about your work! Tell us about your experience, the project you tested, and any outcomes you can share about what was successful and what didn’t work. RCHC will document your response in our new </a:t>
            </a:r>
            <a:r>
              <a:rPr lang="en-US" sz="3300" i="1" dirty="0" smtClean="0">
                <a:latin typeface="+mj-lt"/>
                <a:ea typeface="Verdana" panose="020B0604030504040204" pitchFamily="34" charset="0"/>
              </a:rPr>
              <a:t>BUILDING THE EVIDENCE BASE </a:t>
            </a:r>
            <a:r>
              <a:rPr lang="en-US" sz="3300" dirty="0" smtClean="0">
                <a:latin typeface="+mj-lt"/>
                <a:ea typeface="Verdana" panose="020B0604030504040204" pitchFamily="34" charset="0"/>
              </a:rPr>
              <a:t>template that will be appended to the relevant Promising Practice. We’re particularly interested in learning about how Promising Practice outcomes may be influenced when the practice is implemented at a large or small health center, with a different population, or with a different EHR. </a:t>
            </a:r>
            <a:endParaRPr lang="en-US" sz="3200" dirty="0">
              <a:latin typeface="+mj-lt"/>
            </a:endParaRPr>
          </a:p>
        </p:txBody>
      </p:sp>
      <p:sp>
        <p:nvSpPr>
          <p:cNvPr id="11" name="Rounded Rectangle 10"/>
          <p:cNvSpPr/>
          <p:nvPr/>
        </p:nvSpPr>
        <p:spPr>
          <a:xfrm>
            <a:off x="931703" y="30648136"/>
            <a:ext cx="20228194" cy="1098272"/>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64304" y="30869279"/>
            <a:ext cx="20501072" cy="584775"/>
          </a:xfrm>
          <a:prstGeom prst="rect">
            <a:avLst/>
          </a:prstGeom>
          <a:noFill/>
          <a:ln>
            <a:noFill/>
          </a:ln>
        </p:spPr>
        <p:txBody>
          <a:bodyPr wrap="square" rtlCol="0">
            <a:spAutoFit/>
          </a:bodyPr>
          <a:lstStyle/>
          <a:p>
            <a:r>
              <a:rPr lang="en-US" sz="3200" dirty="0" smtClean="0">
                <a:solidFill>
                  <a:schemeClr val="bg1"/>
                </a:solidFill>
              </a:rPr>
              <a:t>Contact Kelly Bond </a:t>
            </a:r>
            <a:r>
              <a:rPr lang="en-US" sz="3200" dirty="0">
                <a:solidFill>
                  <a:schemeClr val="bg1"/>
                </a:solidFill>
              </a:rPr>
              <a:t>at </a:t>
            </a:r>
            <a:r>
              <a:rPr lang="en-US" sz="3200" b="1" i="1" u="sng" dirty="0" smtClean="0">
                <a:solidFill>
                  <a:schemeClr val="bg1"/>
                </a:solidFill>
              </a:rPr>
              <a:t>kbond@rchc.net</a:t>
            </a:r>
            <a:r>
              <a:rPr lang="en-US" sz="3200" dirty="0" smtClean="0">
                <a:solidFill>
                  <a:schemeClr val="bg1"/>
                </a:solidFill>
              </a:rPr>
              <a:t> to learn more or to </a:t>
            </a:r>
            <a:r>
              <a:rPr lang="en-US" sz="3200" dirty="0">
                <a:solidFill>
                  <a:schemeClr val="bg1"/>
                </a:solidFill>
              </a:rPr>
              <a:t>schedule an interview.</a:t>
            </a:r>
          </a:p>
        </p:txBody>
      </p:sp>
    </p:spTree>
    <p:extLst>
      <p:ext uri="{BB962C8B-B14F-4D97-AF65-F5344CB8AC3E}">
        <p14:creationId xmlns:p14="http://schemas.microsoft.com/office/powerpoint/2010/main" val="84344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90416"/>
            <a:ext cx="20423244" cy="262458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F6BB00"/>
          </a:solidFill>
          <a:ln w="19050">
            <a:solidFill>
              <a:srgbClr val="866E14"/>
            </a:solidFill>
          </a:ln>
        </p:spPr>
        <p:txBody>
          <a:bodyPr wrap="square" lIns="0" tIns="0" rIns="0" bIns="0" rtlCol="0"/>
          <a:lstStyle/>
          <a:p>
            <a:endParaRPr sz="4093"/>
          </a:p>
        </p:txBody>
      </p:sp>
      <p:sp>
        <p:nvSpPr>
          <p:cNvPr id="2" name="object 2"/>
          <p:cNvSpPr txBox="1">
            <a:spLocks noGrp="1"/>
          </p:cNvSpPr>
          <p:nvPr>
            <p:ph type="title"/>
          </p:nvPr>
        </p:nvSpPr>
        <p:spPr>
          <a:xfrm>
            <a:off x="782390" y="3230013"/>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12554" y="414686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a:blip r:embed="rId3"/>
          <a:stretch>
            <a:fillRect/>
          </a:stretch>
        </p:blipFill>
        <p:spPr>
          <a:xfrm>
            <a:off x="1143000" y="806582"/>
            <a:ext cx="5410200" cy="2851018"/>
          </a:xfrm>
          <a:prstGeom prst="rect">
            <a:avLst/>
          </a:prstGeom>
          <a:ln>
            <a:solidFill>
              <a:schemeClr val="tx2"/>
            </a:solidFill>
          </a:ln>
        </p:spPr>
      </p:pic>
    </p:spTree>
    <p:extLst>
      <p:ext uri="{BB962C8B-B14F-4D97-AF65-F5344CB8AC3E}">
        <p14:creationId xmlns:p14="http://schemas.microsoft.com/office/powerpoint/2010/main" val="3519370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32412" y="3013491"/>
            <a:ext cx="20523200" cy="2726675"/>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AF1E38"/>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7810" y="308321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7810" y="390854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866E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rotWithShape="1">
          <a:blip r:embed="rId3"/>
          <a:srcRect l="2979" b="3863"/>
          <a:stretch/>
        </p:blipFill>
        <p:spPr>
          <a:xfrm>
            <a:off x="762000" y="914400"/>
            <a:ext cx="5854267" cy="1858105"/>
          </a:xfrm>
          <a:prstGeom prst="rect">
            <a:avLst/>
          </a:prstGeom>
        </p:spPr>
      </p:pic>
    </p:spTree>
    <p:extLst>
      <p:ext uri="{BB962C8B-B14F-4D97-AF65-F5344CB8AC3E}">
        <p14:creationId xmlns:p14="http://schemas.microsoft.com/office/powerpoint/2010/main" val="2359183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59000"/>
            <a:ext cx="20473222" cy="257980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4F868E"/>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14767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4002250"/>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OLE Heal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0" y="776495"/>
            <a:ext cx="3103810" cy="189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693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04656"/>
            <a:ext cx="20473222" cy="258654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3D5917"/>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236178"/>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426058"/>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61311"/>
            <a:ext cx="9818265" cy="577081"/>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6566" y="408147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4427" r="6965" b="10773"/>
          <a:stretch/>
        </p:blipFill>
        <p:spPr>
          <a:xfrm>
            <a:off x="817748" y="466555"/>
            <a:ext cx="4440052" cy="2679915"/>
          </a:xfrm>
          <a:prstGeom prst="rect">
            <a:avLst/>
          </a:prstGeom>
        </p:spPr>
      </p:pic>
    </p:spTree>
    <p:extLst>
      <p:ext uri="{BB962C8B-B14F-4D97-AF65-F5344CB8AC3E}">
        <p14:creationId xmlns:p14="http://schemas.microsoft.com/office/powerpoint/2010/main" val="4010411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87600"/>
            <a:ext cx="20473222" cy="257980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F934C"/>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45112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366667"/>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389948"/>
            <a:ext cx="9818265" cy="577081"/>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4292187"/>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Ritter Cent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0" y="1066800"/>
            <a:ext cx="5542210" cy="1952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52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99010"/>
            <a:ext cx="20473222" cy="256839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942860"/>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1" y="341861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6444" y="6484809"/>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61928" y="6442832"/>
            <a:ext cx="9818265" cy="577081"/>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67596" y="429600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SRCH Logo for Signature 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580" y="1066800"/>
            <a:ext cx="4247620" cy="2031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955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157477"/>
            <a:ext cx="20473222" cy="2709923"/>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74127"/>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28324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444286"/>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69934"/>
            <a:ext cx="9818265" cy="577081"/>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4222339"/>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a:blip r:embed="rId3"/>
          <a:stretch>
            <a:fillRect/>
          </a:stretch>
        </p:blipFill>
        <p:spPr>
          <a:xfrm>
            <a:off x="782390" y="1051984"/>
            <a:ext cx="7371010" cy="1691216"/>
          </a:xfrm>
          <a:prstGeom prst="rect">
            <a:avLst/>
          </a:prstGeom>
        </p:spPr>
      </p:pic>
    </p:spTree>
    <p:extLst>
      <p:ext uri="{BB962C8B-B14F-4D97-AF65-F5344CB8AC3E}">
        <p14:creationId xmlns:p14="http://schemas.microsoft.com/office/powerpoint/2010/main" val="3250659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667000"/>
            <a:ext cx="20473222" cy="3041777"/>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372741"/>
          </a:solidFill>
          <a:ln w="19050">
            <a:solidFill>
              <a:schemeClr val="accent4">
                <a:lumMod val="50000"/>
              </a:schemeClr>
            </a:solidFill>
          </a:ln>
        </p:spPr>
        <p:txBody>
          <a:bodyPr wrap="square" lIns="0" tIns="0" rIns="0" bIns="0" rtlCol="0"/>
          <a:lstStyle/>
          <a:p>
            <a:endParaRPr sz="4093" dirty="0"/>
          </a:p>
        </p:txBody>
      </p:sp>
      <p:sp>
        <p:nvSpPr>
          <p:cNvPr id="2" name="object 2"/>
          <p:cNvSpPr txBox="1">
            <a:spLocks noGrp="1"/>
          </p:cNvSpPr>
          <p:nvPr>
            <p:ph type="title"/>
          </p:nvPr>
        </p:nvSpPr>
        <p:spPr>
          <a:xfrm>
            <a:off x="811574" y="287863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35893" y="399169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2860"/>
          <a:stretch/>
        </p:blipFill>
        <p:spPr>
          <a:xfrm>
            <a:off x="1143001" y="988777"/>
            <a:ext cx="3061182" cy="2973623"/>
          </a:xfrm>
          <a:prstGeom prst="rect">
            <a:avLst/>
          </a:prstGeom>
          <a:ln>
            <a:solidFill>
              <a:schemeClr val="tx1"/>
            </a:solidFill>
          </a:ln>
        </p:spPr>
      </p:pic>
    </p:spTree>
    <p:extLst>
      <p:ext uri="{BB962C8B-B14F-4D97-AF65-F5344CB8AC3E}">
        <p14:creationId xmlns:p14="http://schemas.microsoft.com/office/powerpoint/2010/main" val="3512244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61164"/>
            <a:ext cx="20473222" cy="280623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762A4"/>
          </a:solidFill>
          <a:ln w="19050">
            <a:solidFill>
              <a:schemeClr val="tx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1" y="3148248"/>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2390" y="6502186"/>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61928" y="6502186"/>
            <a:ext cx="9818265" cy="577081"/>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2826" y="4068677"/>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390" y="1168338"/>
            <a:ext cx="7294810" cy="1498662"/>
          </a:xfrm>
          <a:prstGeom prst="rect">
            <a:avLst/>
          </a:prstGeom>
        </p:spPr>
      </p:pic>
    </p:spTree>
    <p:extLst>
      <p:ext uri="{BB962C8B-B14F-4D97-AF65-F5344CB8AC3E}">
        <p14:creationId xmlns:p14="http://schemas.microsoft.com/office/powerpoint/2010/main" val="1379431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97096"/>
            <a:ext cx="20473222" cy="271790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73E49"/>
          </a:solidFill>
          <a:ln w="19050">
            <a:solidFill>
              <a:schemeClr val="accent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0804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3807749"/>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4" descr="West County Health Centers, In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1" y="744663"/>
            <a:ext cx="4932609" cy="1769937"/>
          </a:xfrm>
          <a:prstGeom prst="rect">
            <a:avLst/>
          </a:prstGeom>
          <a:solidFill>
            <a:schemeClr val="accent5">
              <a:lumMod val="75000"/>
            </a:schemeClr>
          </a:solidFill>
          <a:ln>
            <a:solidFill>
              <a:schemeClr val="accent1">
                <a:lumMod val="50000"/>
              </a:schemeClr>
            </a:solidFill>
          </a:ln>
        </p:spPr>
      </p:pic>
    </p:spTree>
    <p:extLst>
      <p:ext uri="{BB962C8B-B14F-4D97-AF65-F5344CB8AC3E}">
        <p14:creationId xmlns:p14="http://schemas.microsoft.com/office/powerpoint/2010/main" val="3525780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56990" y="3066897"/>
            <a:ext cx="20473222" cy="2648103"/>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6A3B2"/>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6990" y="317263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6990" y="422069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590" y="602587"/>
            <a:ext cx="4704010" cy="2132485"/>
          </a:xfrm>
          <a:prstGeom prst="rect">
            <a:avLst/>
          </a:prstGeom>
        </p:spPr>
      </p:pic>
    </p:spTree>
    <p:extLst>
      <p:ext uri="{BB962C8B-B14F-4D97-AF65-F5344CB8AC3E}">
        <p14:creationId xmlns:p14="http://schemas.microsoft.com/office/powerpoint/2010/main" val="3261714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17016" y="3090181"/>
            <a:ext cx="20473222" cy="2624819"/>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8E9196"/>
          </a:solidFill>
          <a:ln w="19050">
            <a:solidFill>
              <a:schemeClr val="bg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7810" y="311691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6566" y="3936266"/>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rotWithShape="1">
          <a:blip r:embed="rId3"/>
          <a:srcRect l="3428" t="5615" b="19205"/>
          <a:stretch/>
        </p:blipFill>
        <p:spPr>
          <a:xfrm>
            <a:off x="782391" y="1382921"/>
            <a:ext cx="6685210" cy="1207879"/>
          </a:xfrm>
          <a:prstGeom prst="rect">
            <a:avLst/>
          </a:prstGeom>
        </p:spPr>
      </p:pic>
    </p:spTree>
    <p:extLst>
      <p:ext uri="{BB962C8B-B14F-4D97-AF65-F5344CB8AC3E}">
        <p14:creationId xmlns:p14="http://schemas.microsoft.com/office/powerpoint/2010/main" val="2241649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26225"/>
            <a:ext cx="20523200" cy="2788775"/>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3">
              <a:lumMod val="50000"/>
            </a:schemeClr>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3086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77382" y="3975466"/>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0" name="Picture 29"/>
          <p:cNvPicPr>
            <a:picLocks noChangeAspect="1"/>
          </p:cNvPicPr>
          <p:nvPr/>
        </p:nvPicPr>
        <p:blipFill>
          <a:blip r:embed="rId3"/>
          <a:stretch>
            <a:fillRect/>
          </a:stretch>
        </p:blipFill>
        <p:spPr>
          <a:xfrm>
            <a:off x="782389" y="604210"/>
            <a:ext cx="5548477" cy="1862992"/>
          </a:xfrm>
          <a:prstGeom prst="rect">
            <a:avLst/>
          </a:prstGeom>
          <a:ln>
            <a:solidFill>
              <a:schemeClr val="accent3">
                <a:lumMod val="50000"/>
              </a:schemeClr>
            </a:solidFill>
          </a:ln>
        </p:spPr>
      </p:pic>
    </p:spTree>
    <p:extLst>
      <p:ext uri="{BB962C8B-B14F-4D97-AF65-F5344CB8AC3E}">
        <p14:creationId xmlns:p14="http://schemas.microsoft.com/office/powerpoint/2010/main" val="86313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07118"/>
            <a:ext cx="20523200" cy="2807882"/>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4">
              <a:lumMod val="75000"/>
            </a:schemeClr>
          </a:solidFill>
          <a:ln w="19050">
            <a:solidFill>
              <a:schemeClr val="accent4">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6674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3907194"/>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82391" y="635269"/>
            <a:ext cx="5543830" cy="194092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p:cNvPicPr>
            <a:picLocks noChangeAspect="1"/>
          </p:cNvPicPr>
          <p:nvPr/>
        </p:nvPicPr>
        <p:blipFill>
          <a:blip r:embed="rId4"/>
          <a:stretch>
            <a:fillRect/>
          </a:stretch>
        </p:blipFill>
        <p:spPr>
          <a:xfrm rot="1094040">
            <a:off x="18247592" y="1230038"/>
            <a:ext cx="3633795" cy="3734270"/>
          </a:xfrm>
          <a:prstGeom prst="rect">
            <a:avLst/>
          </a:prstGeom>
        </p:spPr>
      </p:pic>
      <p:pic>
        <p:nvPicPr>
          <p:cNvPr id="35" name="Picture 34"/>
          <p:cNvPicPr>
            <a:picLocks noChangeAspect="1"/>
          </p:cNvPicPr>
          <p:nvPr/>
        </p:nvPicPr>
        <p:blipFill>
          <a:blip r:embed="rId5"/>
          <a:stretch>
            <a:fillRect/>
          </a:stretch>
        </p:blipFill>
        <p:spPr>
          <a:xfrm rot="400381">
            <a:off x="19202320" y="2079361"/>
            <a:ext cx="1771861" cy="1413408"/>
          </a:xfrm>
          <a:prstGeom prst="rect">
            <a:avLst/>
          </a:prstGeom>
        </p:spPr>
      </p:pic>
    </p:spTree>
    <p:extLst>
      <p:ext uri="{BB962C8B-B14F-4D97-AF65-F5344CB8AC3E}">
        <p14:creationId xmlns:p14="http://schemas.microsoft.com/office/powerpoint/2010/main" val="3471208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83524"/>
            <a:ext cx="20473222" cy="280767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0A7AD"/>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67799" y="3125402"/>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385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08278"/>
            <a:ext cx="9818265" cy="577081"/>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82390" y="409982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6332" t="18773" r="6690" b="21152"/>
          <a:stretch/>
        </p:blipFill>
        <p:spPr>
          <a:xfrm>
            <a:off x="782390" y="790465"/>
            <a:ext cx="6984367" cy="1719229"/>
          </a:xfrm>
          <a:prstGeom prst="rect">
            <a:avLst/>
          </a:prstGeom>
        </p:spPr>
      </p:pic>
    </p:spTree>
    <p:extLst>
      <p:ext uri="{BB962C8B-B14F-4D97-AF65-F5344CB8AC3E}">
        <p14:creationId xmlns:p14="http://schemas.microsoft.com/office/powerpoint/2010/main" val="1634880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847482"/>
            <a:ext cx="20523200" cy="2867518"/>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6">
              <a:lumMod val="75000"/>
            </a:schemeClr>
          </a:solidFill>
          <a:ln w="19050">
            <a:solidFill>
              <a:schemeClr val="accent6">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811574" y="298549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11574" y="390945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010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Coastal Health Alliance logo | Your Community Health 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1" y="838200"/>
            <a:ext cx="8230452" cy="1496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069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158580"/>
            <a:ext cx="20523200" cy="286122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07F83"/>
          </a:solidFill>
          <a:ln w="19050">
            <a:solidFill>
              <a:srgbClr val="80CEB0"/>
            </a:solidFill>
          </a:ln>
        </p:spPr>
        <p:txBody>
          <a:bodyPr wrap="square" lIns="0" tIns="0" rIns="0" bIns="0" rtlCol="0"/>
          <a:lstStyle/>
          <a:p>
            <a:endParaRPr sz="4093"/>
          </a:p>
        </p:txBody>
      </p:sp>
      <p:sp>
        <p:nvSpPr>
          <p:cNvPr id="2" name="object 2"/>
          <p:cNvSpPr txBox="1">
            <a:spLocks noGrp="1"/>
          </p:cNvSpPr>
          <p:nvPr>
            <p:ph type="title"/>
          </p:nvPr>
        </p:nvSpPr>
        <p:spPr>
          <a:xfrm>
            <a:off x="816803" y="340281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505179"/>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91111" y="6611907"/>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73375" y="425595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771560"/>
            <a:ext cx="6126065" cy="1895440"/>
          </a:xfrm>
          <a:prstGeom prst="rect">
            <a:avLst/>
          </a:prstGeom>
        </p:spPr>
      </p:pic>
    </p:spTree>
    <p:extLst>
      <p:ext uri="{BB962C8B-B14F-4D97-AF65-F5344CB8AC3E}">
        <p14:creationId xmlns:p14="http://schemas.microsoft.com/office/powerpoint/2010/main" val="2372328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667000"/>
            <a:ext cx="20523200" cy="305838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9F1B11"/>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2863733"/>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69276" y="395790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724" y="730095"/>
            <a:ext cx="3999876" cy="3079905"/>
          </a:xfrm>
          <a:prstGeom prst="rect">
            <a:avLst/>
          </a:prstGeom>
        </p:spPr>
      </p:pic>
    </p:spTree>
    <p:extLst>
      <p:ext uri="{BB962C8B-B14F-4D97-AF65-F5344CB8AC3E}">
        <p14:creationId xmlns:p14="http://schemas.microsoft.com/office/powerpoint/2010/main" val="394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895600"/>
            <a:ext cx="20473222" cy="273913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706840"/>
          </a:solidFill>
          <a:ln w="19050">
            <a:solidFill>
              <a:schemeClr val="bg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88" y="307270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403065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5" name="Picture 34"/>
          <p:cNvPicPr>
            <a:picLocks noChangeAspect="1"/>
          </p:cNvPicPr>
          <p:nvPr/>
        </p:nvPicPr>
        <p:blipFill>
          <a:blip r:embed="rId3"/>
          <a:stretch>
            <a:fillRect/>
          </a:stretch>
        </p:blipFill>
        <p:spPr>
          <a:xfrm>
            <a:off x="1091013" y="837207"/>
            <a:ext cx="4014387" cy="3353793"/>
          </a:xfrm>
          <a:prstGeom prst="rect">
            <a:avLst/>
          </a:prstGeom>
        </p:spPr>
      </p:pic>
    </p:spTree>
    <p:extLst>
      <p:ext uri="{BB962C8B-B14F-4D97-AF65-F5344CB8AC3E}">
        <p14:creationId xmlns:p14="http://schemas.microsoft.com/office/powerpoint/2010/main" val="138088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831</TotalTime>
  <Words>1541</Words>
  <Application>Microsoft Office PowerPoint</Application>
  <PresentationFormat>Custom</PresentationFormat>
  <Paragraphs>434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Verdana</vt:lpstr>
      <vt:lpstr>Office Theme</vt:lpstr>
      <vt:lpstr>Redwood Community Health Coalition</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Cain</dc:creator>
  <cp:lastModifiedBy>Kelly Bond</cp:lastModifiedBy>
  <cp:revision>169</cp:revision>
  <cp:lastPrinted>2017-11-03T16:31:48Z</cp:lastPrinted>
  <dcterms:created xsi:type="dcterms:W3CDTF">2017-09-27T10:15:19Z</dcterms:created>
  <dcterms:modified xsi:type="dcterms:W3CDTF">2019-08-20T12:58:31Z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2013-09-30T00:00:00Z</vt:filetime>
  </property>
  <property fmtid="{D5CDD505-2E9C-101B-9397-08002B2CF9AE}" pid="3" name="Creator">
    <vt:lpwstr>Microsoft® PowerPoint® 2010</vt:lpwstr>
  </property>
  <property fmtid="{D5CDD505-2E9C-101B-9397-08002B2CF9AE}" pid="4" name="LastSaved">
    <vt:filetime>2017-09-27T00:00:00Z</vt:filetime>
  </property>
</Properties>
</file>