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68" r:id="rId4"/>
    <p:sldId id="272" r:id="rId5"/>
    <p:sldId id="264" r:id="rId6"/>
    <p:sldId id="281" r:id="rId7"/>
    <p:sldId id="266" r:id="rId8"/>
    <p:sldId id="282" r:id="rId9"/>
    <p:sldId id="280" r:id="rId10"/>
    <p:sldId id="273" r:id="rId11"/>
    <p:sldId id="283" r:id="rId12"/>
    <p:sldId id="274" r:id="rId13"/>
    <p:sldId id="275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4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25EDF-5F75-4E69-9368-64AEF5BE1BC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45F350-1A09-4213-AE42-D8DB7A16F27F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000" b="1" dirty="0" smtClean="0">
            <a:solidFill>
              <a:schemeClr val="tx1"/>
            </a:solidFill>
          </a:endParaRPr>
        </a:p>
        <a:p>
          <a:endParaRPr lang="en-US" sz="2000" b="1" dirty="0" smtClean="0">
            <a:solidFill>
              <a:schemeClr val="tx1"/>
            </a:solidFill>
          </a:endParaRPr>
        </a:p>
        <a:p>
          <a:endParaRPr lang="en-US" sz="2000" b="1" dirty="0" smtClean="0">
            <a:solidFill>
              <a:schemeClr val="tx1"/>
            </a:solidFill>
          </a:endParaRPr>
        </a:p>
        <a:p>
          <a:r>
            <a:rPr lang="en-US" sz="3200" b="1" dirty="0" smtClean="0">
              <a:solidFill>
                <a:schemeClr val="tx1"/>
              </a:solidFill>
            </a:rPr>
            <a:t>Hypertension Program</a:t>
          </a:r>
        </a:p>
        <a:p>
          <a:r>
            <a:rPr lang="en-US" sz="3600" b="1" dirty="0" smtClean="0">
              <a:solidFill>
                <a:schemeClr val="tx1"/>
              </a:solidFill>
            </a:rPr>
            <a:t>Adults with HTN</a:t>
          </a:r>
          <a:endParaRPr lang="en-US" sz="3600" b="1" dirty="0">
            <a:solidFill>
              <a:schemeClr val="tx1"/>
            </a:solidFill>
          </a:endParaRPr>
        </a:p>
      </dgm:t>
    </dgm:pt>
    <dgm:pt modelId="{1ACB287D-AAD2-47FB-A0BC-9275FEF2646A}" type="parTrans" cxnId="{F4EC0DA3-360B-43D8-99D8-DFA3BFC3C2B9}">
      <dgm:prSet/>
      <dgm:spPr/>
      <dgm:t>
        <a:bodyPr/>
        <a:lstStyle/>
        <a:p>
          <a:endParaRPr lang="en-US"/>
        </a:p>
      </dgm:t>
    </dgm:pt>
    <dgm:pt modelId="{442FCB5C-5426-4AFF-9712-8C7AA0193B4B}" type="sibTrans" cxnId="{F4EC0DA3-360B-43D8-99D8-DFA3BFC3C2B9}">
      <dgm:prSet/>
      <dgm:spPr/>
      <dgm:t>
        <a:bodyPr/>
        <a:lstStyle/>
        <a:p>
          <a:endParaRPr lang="en-US"/>
        </a:p>
      </dgm:t>
    </dgm:pt>
    <dgm:pt modelId="{E5A2F303-C91E-43C6-8D60-94F1453CC25F}">
      <dgm:prSet phldrT="[Text]" custT="1"/>
      <dgm:spPr>
        <a:solidFill>
          <a:schemeClr val="accent6">
            <a:lumMod val="60000"/>
            <a:lumOff val="40000"/>
            <a:alpha val="51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PHASE </a:t>
          </a:r>
        </a:p>
        <a:p>
          <a:r>
            <a:rPr lang="en-US" sz="2400" b="1" dirty="0" smtClean="0">
              <a:solidFill>
                <a:schemeClr val="tx1"/>
              </a:solidFill>
            </a:rPr>
            <a:t>Adults at increased risk of MI, CHF, CVA </a:t>
          </a:r>
        </a:p>
        <a:p>
          <a:r>
            <a:rPr lang="en-US" sz="2400" b="1" dirty="0" smtClean="0">
              <a:solidFill>
                <a:schemeClr val="tx1"/>
              </a:solidFill>
            </a:rPr>
            <a:t>(DM, CAD, PAD, AAA, CVA/TIA)</a:t>
          </a:r>
          <a:endParaRPr lang="en-US" sz="2400" b="1" dirty="0">
            <a:solidFill>
              <a:schemeClr val="tx1"/>
            </a:solidFill>
          </a:endParaRPr>
        </a:p>
      </dgm:t>
    </dgm:pt>
    <dgm:pt modelId="{CA1CEC16-63A8-4A0A-ACD8-52B4CCF0A3FF}" type="parTrans" cxnId="{6FD2CCEB-8D07-45B5-B8F2-DC165C9A021B}">
      <dgm:prSet/>
      <dgm:spPr/>
      <dgm:t>
        <a:bodyPr/>
        <a:lstStyle/>
        <a:p>
          <a:endParaRPr lang="en-US"/>
        </a:p>
      </dgm:t>
    </dgm:pt>
    <dgm:pt modelId="{72E7EA7D-8B61-4417-8732-F67A3FDB70BD}" type="sibTrans" cxnId="{6FD2CCEB-8D07-45B5-B8F2-DC165C9A021B}">
      <dgm:prSet/>
      <dgm:spPr/>
      <dgm:t>
        <a:bodyPr/>
        <a:lstStyle/>
        <a:p>
          <a:endParaRPr lang="en-US"/>
        </a:p>
      </dgm:t>
    </dgm:pt>
    <dgm:pt modelId="{F712D770-D683-4E13-BF8B-BEB3F9945A1B}" type="pres">
      <dgm:prSet presAssocID="{C0825EDF-5F75-4E69-9368-64AEF5BE1BC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57F2C9-ED2B-449C-AF49-3588F411AF92}" type="pres">
      <dgm:prSet presAssocID="{C0825EDF-5F75-4E69-9368-64AEF5BE1BC3}" presName="comp1" presStyleCnt="0"/>
      <dgm:spPr/>
    </dgm:pt>
    <dgm:pt modelId="{88179A75-206A-438C-94D1-97BF5045A310}" type="pres">
      <dgm:prSet presAssocID="{C0825EDF-5F75-4E69-9368-64AEF5BE1BC3}" presName="circle1" presStyleLbl="node1" presStyleIdx="0" presStyleCnt="2" custLinFactNeighborX="-35428" custLinFactNeighborY="5130"/>
      <dgm:spPr/>
      <dgm:t>
        <a:bodyPr/>
        <a:lstStyle/>
        <a:p>
          <a:endParaRPr lang="en-US"/>
        </a:p>
      </dgm:t>
    </dgm:pt>
    <dgm:pt modelId="{7DD7178D-45FA-4C30-AC9D-99B71BC75E34}" type="pres">
      <dgm:prSet presAssocID="{C0825EDF-5F75-4E69-9368-64AEF5BE1BC3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1AE4D-8CA7-4905-8B7A-419CB303EA1D}" type="pres">
      <dgm:prSet presAssocID="{C0825EDF-5F75-4E69-9368-64AEF5BE1BC3}" presName="comp2" presStyleCnt="0"/>
      <dgm:spPr/>
    </dgm:pt>
    <dgm:pt modelId="{736118A6-A973-4D03-9314-4C3E71EA76C2}" type="pres">
      <dgm:prSet presAssocID="{C0825EDF-5F75-4E69-9368-64AEF5BE1BC3}" presName="circle2" presStyleLbl="node1" presStyleIdx="1" presStyleCnt="2" custLinFactNeighborX="27253" custLinFactNeighborY="0"/>
      <dgm:spPr/>
      <dgm:t>
        <a:bodyPr/>
        <a:lstStyle/>
        <a:p>
          <a:endParaRPr lang="en-US"/>
        </a:p>
      </dgm:t>
    </dgm:pt>
    <dgm:pt modelId="{E6AEEFFD-2BE5-4E14-80CA-AF42EDD1699A}" type="pres">
      <dgm:prSet presAssocID="{C0825EDF-5F75-4E69-9368-64AEF5BE1BC3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269F23-09BB-449C-A67B-5E8469F0B041}" type="presOf" srcId="{7045F350-1A09-4213-AE42-D8DB7A16F27F}" destId="{88179A75-206A-438C-94D1-97BF5045A310}" srcOrd="0" destOrd="0" presId="urn:microsoft.com/office/officeart/2005/8/layout/venn2"/>
    <dgm:cxn modelId="{4B629B10-5506-4E0A-8F5F-EBE826407831}" type="presOf" srcId="{C0825EDF-5F75-4E69-9368-64AEF5BE1BC3}" destId="{F712D770-D683-4E13-BF8B-BEB3F9945A1B}" srcOrd="0" destOrd="0" presId="urn:microsoft.com/office/officeart/2005/8/layout/venn2"/>
    <dgm:cxn modelId="{F4EC0DA3-360B-43D8-99D8-DFA3BFC3C2B9}" srcId="{C0825EDF-5F75-4E69-9368-64AEF5BE1BC3}" destId="{7045F350-1A09-4213-AE42-D8DB7A16F27F}" srcOrd="0" destOrd="0" parTransId="{1ACB287D-AAD2-47FB-A0BC-9275FEF2646A}" sibTransId="{442FCB5C-5426-4AFF-9712-8C7AA0193B4B}"/>
    <dgm:cxn modelId="{6FD2CCEB-8D07-45B5-B8F2-DC165C9A021B}" srcId="{C0825EDF-5F75-4E69-9368-64AEF5BE1BC3}" destId="{E5A2F303-C91E-43C6-8D60-94F1453CC25F}" srcOrd="1" destOrd="0" parTransId="{CA1CEC16-63A8-4A0A-ACD8-52B4CCF0A3FF}" sibTransId="{72E7EA7D-8B61-4417-8732-F67A3FDB70BD}"/>
    <dgm:cxn modelId="{C037D9EC-17C7-4A0F-A021-6BFB3FD6D8D0}" type="presOf" srcId="{E5A2F303-C91E-43C6-8D60-94F1453CC25F}" destId="{E6AEEFFD-2BE5-4E14-80CA-AF42EDD1699A}" srcOrd="1" destOrd="0" presId="urn:microsoft.com/office/officeart/2005/8/layout/venn2"/>
    <dgm:cxn modelId="{38AD9225-611B-4723-9D54-501D53156B8A}" type="presOf" srcId="{E5A2F303-C91E-43C6-8D60-94F1453CC25F}" destId="{736118A6-A973-4D03-9314-4C3E71EA76C2}" srcOrd="0" destOrd="0" presId="urn:microsoft.com/office/officeart/2005/8/layout/venn2"/>
    <dgm:cxn modelId="{D0E9BADE-C023-4B21-BBAA-90C690C1F0E1}" type="presOf" srcId="{7045F350-1A09-4213-AE42-D8DB7A16F27F}" destId="{7DD7178D-45FA-4C30-AC9D-99B71BC75E34}" srcOrd="1" destOrd="0" presId="urn:microsoft.com/office/officeart/2005/8/layout/venn2"/>
    <dgm:cxn modelId="{63AD8CB0-86F9-453E-8738-D82B8A88A34A}" type="presParOf" srcId="{F712D770-D683-4E13-BF8B-BEB3F9945A1B}" destId="{BD57F2C9-ED2B-449C-AF49-3588F411AF92}" srcOrd="0" destOrd="0" presId="urn:microsoft.com/office/officeart/2005/8/layout/venn2"/>
    <dgm:cxn modelId="{00D37C81-14F8-4135-B55B-7E7A3167C836}" type="presParOf" srcId="{BD57F2C9-ED2B-449C-AF49-3588F411AF92}" destId="{88179A75-206A-438C-94D1-97BF5045A310}" srcOrd="0" destOrd="0" presId="urn:microsoft.com/office/officeart/2005/8/layout/venn2"/>
    <dgm:cxn modelId="{BB442624-C371-4F9B-83CE-699D5DD06A25}" type="presParOf" srcId="{BD57F2C9-ED2B-449C-AF49-3588F411AF92}" destId="{7DD7178D-45FA-4C30-AC9D-99B71BC75E34}" srcOrd="1" destOrd="0" presId="urn:microsoft.com/office/officeart/2005/8/layout/venn2"/>
    <dgm:cxn modelId="{C4071E25-6482-4EB8-9A77-F4BF7FB7E4DD}" type="presParOf" srcId="{F712D770-D683-4E13-BF8B-BEB3F9945A1B}" destId="{CC41AE4D-8CA7-4905-8B7A-419CB303EA1D}" srcOrd="1" destOrd="0" presId="urn:microsoft.com/office/officeart/2005/8/layout/venn2"/>
    <dgm:cxn modelId="{7E9C72B5-DB10-4826-AD5A-A2630EDCF116}" type="presParOf" srcId="{CC41AE4D-8CA7-4905-8B7A-419CB303EA1D}" destId="{736118A6-A973-4D03-9314-4C3E71EA76C2}" srcOrd="0" destOrd="0" presId="urn:microsoft.com/office/officeart/2005/8/layout/venn2"/>
    <dgm:cxn modelId="{FEB077A7-747F-467D-93FC-1EAE75BC6700}" type="presParOf" srcId="{CC41AE4D-8CA7-4905-8B7A-419CB303EA1D}" destId="{E6AEEFFD-2BE5-4E14-80CA-AF42EDD1699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79A75-206A-438C-94D1-97BF5045A310}">
      <dsp:nvSpPr>
        <dsp:cNvPr id="0" name=""/>
        <dsp:cNvSpPr/>
      </dsp:nvSpPr>
      <dsp:spPr>
        <a:xfrm>
          <a:off x="0" y="0"/>
          <a:ext cx="4970525" cy="49705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Hypertension Program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Adults with HTN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1180499" y="372789"/>
        <a:ext cx="2609525" cy="844989"/>
      </dsp:txXfrm>
    </dsp:sp>
    <dsp:sp modelId="{736118A6-A973-4D03-9314-4C3E71EA76C2}">
      <dsp:nvSpPr>
        <dsp:cNvPr id="0" name=""/>
        <dsp:cNvSpPr/>
      </dsp:nvSpPr>
      <dsp:spPr>
        <a:xfrm>
          <a:off x="3113309" y="1242631"/>
          <a:ext cx="3727893" cy="3727893"/>
        </a:xfrm>
        <a:prstGeom prst="ellipse">
          <a:avLst/>
        </a:prstGeom>
        <a:solidFill>
          <a:schemeClr val="accent6">
            <a:lumMod val="60000"/>
            <a:lumOff val="40000"/>
            <a:alpha val="51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PHASE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Adults at increased risk of MI, CHF, CVA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(DM, CAD, PAD, AAA, CVA/TIA)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659246" y="2174604"/>
        <a:ext cx="2636018" cy="1863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5D76F-7BDE-4FD8-89EE-4E03DC7B1D13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5112B-8AFA-4936-B8DF-ABDED6ECD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2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8,074</a:t>
            </a:r>
            <a:r>
              <a:rPr lang="en-US" baseline="0" dirty="0" smtClean="0"/>
              <a:t> PHASE patients at 22 clinic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3B5CB-5BA2-439D-A229-4169CC1D10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60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A64A30-AEF8-4E09-A654-4C7A562B84B4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243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C92F3D-8F5E-4C55-8B50-3F65FBD6E746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3360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5FAB16-411C-4B00-8053-04606B1EFF27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9410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134F-00A6-4DC5-A785-83E3202487A7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9AE-316B-47B1-B785-E2530E6CC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6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134F-00A6-4DC5-A785-83E3202487A7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9AE-316B-47B1-B785-E2530E6CC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134F-00A6-4DC5-A785-83E3202487A7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9AE-316B-47B1-B785-E2530E6CC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9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134F-00A6-4DC5-A785-83E3202487A7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9AE-316B-47B1-B785-E2530E6CC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9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134F-00A6-4DC5-A785-83E3202487A7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9AE-316B-47B1-B785-E2530E6CC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9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134F-00A6-4DC5-A785-83E3202487A7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9AE-316B-47B1-B785-E2530E6CC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5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134F-00A6-4DC5-A785-83E3202487A7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9AE-316B-47B1-B785-E2530E6CC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2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134F-00A6-4DC5-A785-83E3202487A7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9AE-316B-47B1-B785-E2530E6CC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4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134F-00A6-4DC5-A785-83E3202487A7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9AE-316B-47B1-B785-E2530E6CC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6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134F-00A6-4DC5-A785-83E3202487A7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9AE-316B-47B1-B785-E2530E6CC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4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134F-00A6-4DC5-A785-83E3202487A7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9AE-316B-47B1-B785-E2530E6CC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5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D134F-00A6-4DC5-A785-83E3202487A7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7E9AE-316B-47B1-B785-E2530E6CC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6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chc.net/wp-content/uploads/2017/08/RCHC-Hypertension-Mangement-Guideline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rchc.net/current-programs/evidence-based-care-program-ebc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rchc.net/clinical-decision-suppor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rchc.net/population-health/evidence-based-car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53" y="1861123"/>
            <a:ext cx="9144000" cy="2387600"/>
          </a:xfrm>
        </p:spPr>
        <p:txBody>
          <a:bodyPr/>
          <a:lstStyle/>
          <a:p>
            <a:r>
              <a:rPr lang="en-US" dirty="0" smtClean="0"/>
              <a:t>RCHC’s Cardiovascular Health Initiative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937" y="442439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Hypertension Management</a:t>
            </a:r>
          </a:p>
          <a:p>
            <a:r>
              <a:rPr lang="en-US" dirty="0" smtClean="0"/>
              <a:t>Diabetes Management</a:t>
            </a:r>
          </a:p>
          <a:p>
            <a:r>
              <a:rPr lang="en-US" dirty="0" smtClean="0"/>
              <a:t>PHASE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9" y="246792"/>
            <a:ext cx="3810000" cy="1438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731" y="246792"/>
            <a:ext cx="3523818" cy="134572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29" y="635610"/>
            <a:ext cx="2275616" cy="789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9650" y="6407469"/>
            <a:ext cx="1183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Cardiovascular disease, including heart attacks and strokes, is the leading cause of death in our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04122" y="1066800"/>
            <a:ext cx="9144000" cy="18303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/>
              <a:t>Preventing Heart Attacks and Strokes Everyday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RCHC PHASE Program</a:t>
            </a:r>
            <a:endParaRPr lang="en-US" dirty="0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835150" y="2967038"/>
            <a:ext cx="861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Cardiovascular disease, including heart attacks and strokes, is the leading cause of death in our community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57" y="4174671"/>
            <a:ext cx="4191000" cy="2095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680600"/>
              </p:ext>
            </p:extLst>
          </p:nvPr>
        </p:nvGraphicFramePr>
        <p:xfrm>
          <a:off x="653142" y="-21772"/>
          <a:ext cx="9173029" cy="6879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Acrobat Document" r:id="rId3" imgW="6858000" imgH="5143500" progId="AcroExch.Document.DC">
                  <p:embed/>
                </p:oleObj>
              </mc:Choice>
              <mc:Fallback>
                <p:oleObj name="Acrobat Document" r:id="rId3" imgW="6858000" imgH="51435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142" y="-21772"/>
                        <a:ext cx="9173029" cy="6879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06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mtClean="0"/>
              <a:t>A population health management program to care for people with/at risk of cardiovascular disease using  KP’s evidence based clinical protocol that, when followed</a:t>
            </a:r>
            <a:r>
              <a:rPr lang="en-US" altLang="en-US" smtClean="0">
                <a:solidFill>
                  <a:schemeClr val="accent2"/>
                </a:solidFill>
              </a:rPr>
              <a:t>,</a:t>
            </a:r>
            <a:r>
              <a:rPr lang="en-US" altLang="en-US" smtClean="0"/>
              <a:t> reduces CVD.</a:t>
            </a:r>
          </a:p>
          <a:p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i="1" dirty="0"/>
              <a:t>WHAT </a:t>
            </a:r>
            <a:r>
              <a:rPr lang="en-US" altLang="en-US" i="1" dirty="0" smtClean="0"/>
              <a:t>IS                         ?   </a:t>
            </a:r>
            <a:endParaRPr lang="en-US" dirty="0"/>
          </a:p>
        </p:txBody>
      </p:sp>
      <p:pic>
        <p:nvPicPr>
          <p:cNvPr id="11268" name="Picture 2" descr="cid:CF72B792-0F97-45C5-B127-FDA41B140E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609601"/>
            <a:ext cx="2857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20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i="1" dirty="0" smtClean="0"/>
              <a:t>WHY                        ?</a:t>
            </a:r>
            <a:endParaRPr lang="en-US" i="1" dirty="0"/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Cardiovascular disease (CVD) is the leading cause of death and disability in the US and in Yolo, Napa, Marin and Sonoma</a:t>
            </a:r>
          </a:p>
          <a:p>
            <a:r>
              <a:rPr lang="en-US" altLang="en-US" sz="2000"/>
              <a:t>A reduction in CVD of up to 80% has been projected for individuals at high risk for CVD who take cardioprotective medications</a:t>
            </a:r>
          </a:p>
          <a:p>
            <a:r>
              <a:rPr lang="en-US" altLang="en-US" sz="2000"/>
              <a:t>Prospective modeling predicts use of three cardioprotective medications (angiotensin-converting enzyme [ACE] inhibitors, aspirin, and statins) in high-risk individuals expected to reduce the number of myocardial infarctions (MIs) and strokes by 71% after five years of therapy</a:t>
            </a:r>
          </a:p>
          <a:p>
            <a:r>
              <a:rPr lang="en-US" altLang="en-US" sz="2000"/>
              <a:t>Few years after ALL (Aspirin, Lisinopril, Lipid-Lowering Med) implemented, rate of CVD events among Kaiser’s adult patients with diabetes reduced by estimated 60%</a:t>
            </a:r>
          </a:p>
        </p:txBody>
      </p:sp>
      <p:pic>
        <p:nvPicPr>
          <p:cNvPr id="12292" name="Picture 2" descr="cid:CF72B792-0F97-45C5-B127-FDA41B140E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1"/>
            <a:ext cx="2857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5181601"/>
            <a:ext cx="29337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5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1676400" y="1481138"/>
            <a:ext cx="8839200" cy="4525962"/>
          </a:xfrm>
        </p:spPr>
        <p:txBody>
          <a:bodyPr/>
          <a:lstStyle/>
          <a:p>
            <a:r>
              <a:rPr lang="en-US" altLang="en-US" smtClean="0"/>
              <a:t>Removed CAD pathway on BP management; now the PHASE guideline for BP Goals matches the </a:t>
            </a:r>
            <a:r>
              <a:rPr lang="en-US" altLang="en-US" smtClean="0">
                <a:hlinkClick r:id="rId2"/>
              </a:rPr>
              <a:t>RCHC HTN Management Guideline</a:t>
            </a:r>
            <a:endParaRPr lang="en-US" altLang="en-US" smtClean="0"/>
          </a:p>
          <a:p>
            <a:r>
              <a:rPr lang="en-US" altLang="en-US" smtClean="0"/>
              <a:t>Statins: Replaced Simvastatin with Atorvastatin and clarified guidance for under 40 year olds</a:t>
            </a:r>
          </a:p>
          <a:p>
            <a:r>
              <a:rPr lang="en-US" altLang="en-US" smtClean="0"/>
              <a:t>DM: Added alternative agents (Thiazoladinedione, Meglitinides, A-glucosidase Inhibitors, DPP-4 Inhibitor, SGLT-2 Inibitor, GLP-1 Receptor Antagonist)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Recent Updates to Guideline </a:t>
            </a:r>
            <a:br>
              <a:rPr lang="en-US" dirty="0" smtClean="0"/>
            </a:br>
            <a:r>
              <a:rPr lang="en-US" dirty="0" smtClean="0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PHASE Protocol (“PHASE on a Page”)</a:t>
            </a:r>
            <a:endParaRPr lang="en-US" dirty="0"/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9" y="1905000"/>
            <a:ext cx="86883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64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0"/>
            <a:ext cx="431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217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7475"/>
            <a:ext cx="388620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176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PHASE Guideline Footnotes</a:t>
            </a:r>
            <a:endParaRPr lang="en-US" dirty="0"/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1981200" y="1481138"/>
            <a:ext cx="8229600" cy="4081462"/>
          </a:xfrm>
        </p:spPr>
        <p:txBody>
          <a:bodyPr/>
          <a:lstStyle/>
          <a:p>
            <a:pPr marL="107950" indent="0">
              <a:buNone/>
            </a:pPr>
            <a:r>
              <a:rPr lang="en-US" altLang="en-US" sz="1600" baseline="30000"/>
              <a:t>1</a:t>
            </a:r>
            <a:r>
              <a:rPr lang="en-US" altLang="en-US" sz="1600"/>
              <a:t> ASA: 40-75y ASCVD, DM or 10y ASCVD risk &gt;10%. </a:t>
            </a:r>
            <a:r>
              <a:rPr lang="en-US" altLang="en-US" sz="1600">
                <a:solidFill>
                  <a:srgbClr val="FF0000"/>
                </a:solidFill>
              </a:rPr>
              <a:t>Caution if on blood thinner (NSAID), hx GI bleed, or pregnancy potential.</a:t>
            </a:r>
          </a:p>
          <a:p>
            <a:pPr marL="107950" indent="0">
              <a:buNone/>
            </a:pPr>
            <a:r>
              <a:rPr lang="en-US" altLang="en-US" sz="1600" baseline="30000"/>
              <a:t>2</a:t>
            </a:r>
            <a:r>
              <a:rPr lang="en-US" altLang="en-US" sz="1600"/>
              <a:t> </a:t>
            </a:r>
            <a:r>
              <a:rPr lang="en-US" altLang="en-US" sz="1600">
                <a:solidFill>
                  <a:srgbClr val="FF0000"/>
                </a:solidFill>
              </a:rPr>
              <a:t>Reproductive potential alert -&gt; verify effective contraception: </a:t>
            </a:r>
            <a:r>
              <a:rPr lang="en-US" altLang="en-US" sz="1600"/>
              <a:t>ACE-I &amp; ARBs (contraindicated in pregnancy), Calcium Channel Blockers &amp; Spironolactone (Risk Category C); Beta-Blockers (Risk Category D); Statins (Risk Category X).</a:t>
            </a:r>
          </a:p>
          <a:p>
            <a:pPr marL="107950" indent="0">
              <a:buNone/>
            </a:pPr>
            <a:r>
              <a:rPr lang="en-US" altLang="en-US" sz="1600"/>
              <a:t>³ BP goal applies if eGFR</a:t>
            </a:r>
            <a:r>
              <a:rPr lang="en-US" altLang="en-US" sz="1600" u="sng"/>
              <a:t>&gt;</a:t>
            </a:r>
            <a:r>
              <a:rPr lang="en-US" altLang="en-US" sz="1600"/>
              <a:t>30 &amp; if LVEF</a:t>
            </a:r>
            <a:r>
              <a:rPr lang="en-US" altLang="en-US" sz="1600" u="sng"/>
              <a:t>&gt;</a:t>
            </a:r>
            <a:r>
              <a:rPr lang="en-US" altLang="en-US" sz="1600"/>
              <a:t>40%. For people </a:t>
            </a:r>
            <a:r>
              <a:rPr lang="en-US" altLang="en-US" sz="1600" u="sng"/>
              <a:t>&gt;</a:t>
            </a:r>
            <a:r>
              <a:rPr lang="en-US" altLang="en-US" sz="1600"/>
              <a:t>70y with CKD should be individualized taking into consideration fragility, comorbidities &amp; albuminuria.</a:t>
            </a:r>
          </a:p>
          <a:p>
            <a:pPr marL="107950" indent="0">
              <a:buNone/>
            </a:pPr>
            <a:r>
              <a:rPr lang="en-US" altLang="en-US" sz="1600" baseline="30000"/>
              <a:t>4</a:t>
            </a:r>
            <a:r>
              <a:rPr lang="en-US" altLang="en-US" sz="1600"/>
              <a:t> CKD: microalbuminuria or [(age/2) + eGFR] &lt;85.</a:t>
            </a:r>
          </a:p>
          <a:p>
            <a:pPr marL="107950" indent="0">
              <a:buNone/>
            </a:pPr>
            <a:r>
              <a:rPr lang="en-US" altLang="en-US" sz="1600" baseline="30000"/>
              <a:t>5</a:t>
            </a:r>
            <a:r>
              <a:rPr lang="en-US" altLang="en-US" sz="1600"/>
              <a:t> Evaluate for 2ndary causes of hyperlipidemia.</a:t>
            </a:r>
          </a:p>
          <a:p>
            <a:pPr marL="107950" indent="0">
              <a:buNone/>
            </a:pPr>
            <a:r>
              <a:rPr lang="en-US" altLang="en-US" sz="1600" baseline="30000"/>
              <a:t>6 </a:t>
            </a:r>
            <a:r>
              <a:rPr lang="en-US" altLang="en-US" sz="1600"/>
              <a:t>Consider high-intensity statin If ASCVD risk&gt;7.5% </a:t>
            </a:r>
            <a:r>
              <a:rPr lang="en-US" altLang="en-US" sz="1600" b="1"/>
              <a:t>(</a:t>
            </a:r>
            <a:r>
              <a:rPr lang="en-US" altLang="en-US" sz="1600" b="1" u="sng"/>
              <a:t>www.cvriskcalculator.com</a:t>
            </a:r>
            <a:r>
              <a:rPr lang="en-US" altLang="en-US" sz="1600" b="1"/>
              <a:t>)</a:t>
            </a:r>
            <a:endParaRPr lang="en-US" altLang="en-US" sz="1600"/>
          </a:p>
          <a:p>
            <a:pPr marL="107950" indent="0">
              <a:buNone/>
            </a:pPr>
            <a:r>
              <a:rPr lang="en-US" altLang="en-US" sz="1600" baseline="30000"/>
              <a:t>7 </a:t>
            </a:r>
            <a:r>
              <a:rPr lang="en-US" altLang="en-US" sz="1600"/>
              <a:t>Treating individuals &lt;40y &amp; &gt;75y in with statins is optional; clinicians should evaluate potential ASCVD benefits, risks and patient preferences.</a:t>
            </a:r>
            <a:endParaRPr lang="en-US" altLang="en-US" sz="1600" baseline="30000"/>
          </a:p>
          <a:p>
            <a:pPr marL="107950" indent="0">
              <a:buNone/>
            </a:pPr>
            <a:r>
              <a:rPr lang="en-US" altLang="en-US" sz="1600"/>
              <a:t>⁸ LDL monitoring is an option to assist with adherence assessment; consider lower statin dose if LDL&lt;40 x 2.</a:t>
            </a:r>
          </a:p>
        </p:txBody>
      </p:sp>
    </p:spTree>
    <p:extLst>
      <p:ext uri="{BB962C8B-B14F-4D97-AF65-F5344CB8AC3E}">
        <p14:creationId xmlns:p14="http://schemas.microsoft.com/office/powerpoint/2010/main" val="926161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00"/>
            <a:ext cx="9144000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2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1966233"/>
              </p:ext>
            </p:extLst>
          </p:nvPr>
        </p:nvGraphicFramePr>
        <p:xfrm>
          <a:off x="100951" y="1443154"/>
          <a:ext cx="7922587" cy="497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75557" y="242825"/>
            <a:ext cx="11560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Preventing Heart Attacks and Strokes Everyday (PHASE)</a:t>
            </a:r>
            <a:r>
              <a:rPr lang="en-US" sz="2400" dirty="0"/>
              <a:t> </a:t>
            </a:r>
            <a:r>
              <a:rPr lang="en-US" sz="2400" dirty="0" smtClean="0"/>
              <a:t>~8,000 PHASE patients in 8 </a:t>
            </a:r>
            <a:r>
              <a:rPr lang="en-US" sz="2400" dirty="0"/>
              <a:t>health centers </a:t>
            </a:r>
            <a:r>
              <a:rPr lang="en-US" sz="2400" dirty="0" smtClean="0"/>
              <a:t>in 22 clinic sites. PHASE </a:t>
            </a:r>
            <a:r>
              <a:rPr lang="en-US" sz="2400" dirty="0"/>
              <a:t>combines a fixed-dose medication regimen with lifestyle changes.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8023" y="1181812"/>
            <a:ext cx="5213977" cy="40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643170"/>
              </p:ext>
            </p:extLst>
          </p:nvPr>
        </p:nvGraphicFramePr>
        <p:xfrm>
          <a:off x="3770584" y="0"/>
          <a:ext cx="5306510" cy="6864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crobat Document" r:id="rId3" imgW="3892365" imgH="5035340" progId="AcroExch.Document.DC">
                  <p:embed/>
                </p:oleObj>
              </mc:Choice>
              <mc:Fallback>
                <p:oleObj name="Acrobat Document" r:id="rId3" imgW="3892365" imgH="50353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0584" y="0"/>
                        <a:ext cx="5306510" cy="6864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49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  <a:defRPr/>
            </a:pPr>
            <a:r>
              <a:rPr lang="en-US" sz="1800" dirty="0"/>
              <a:t>¹ Excluding Pregnancy – for pregnant women and women intending pregnancy, use CDAPP guidelines.</a:t>
            </a:r>
          </a:p>
          <a:p>
            <a:pPr marL="109537" indent="0">
              <a:buNone/>
              <a:defRPr/>
            </a:pPr>
            <a:r>
              <a:rPr lang="en-US" sz="1800" dirty="0"/>
              <a:t>²  Individualize A1c goal based on risk of hypoglycemia, duration of DM, life expectancy, co-morbidities, vascular complications, patient resources and support system.</a:t>
            </a:r>
          </a:p>
          <a:p>
            <a:pPr marL="109537" indent="0">
              <a:buNone/>
              <a:defRPr/>
            </a:pPr>
            <a:r>
              <a:rPr lang="en-US" sz="1800" dirty="0"/>
              <a:t>³ Self Monitoring Blood Glucose targets: postprandial &lt; 180mg/</a:t>
            </a:r>
            <a:r>
              <a:rPr lang="en-US" sz="1800" dirty="0" err="1"/>
              <a:t>dL</a:t>
            </a:r>
            <a:r>
              <a:rPr lang="en-US" sz="1800" dirty="0"/>
              <a:t>; bedtime 100-150 mg/</a:t>
            </a:r>
            <a:r>
              <a:rPr lang="en-US" sz="1800" dirty="0" err="1"/>
              <a:t>dL</a:t>
            </a:r>
            <a:r>
              <a:rPr lang="en-US" sz="1800" dirty="0"/>
              <a:t>.</a:t>
            </a:r>
          </a:p>
          <a:p>
            <a:pPr marL="109537" indent="0">
              <a:buNone/>
              <a:defRPr/>
            </a:pPr>
            <a:r>
              <a:rPr lang="en-US" sz="1800" dirty="0"/>
              <a:t>⁴ Carries increased risk of Hypoglycemia. </a:t>
            </a:r>
            <a:r>
              <a:rPr lang="en-US" sz="1800" b="1" dirty="0"/>
              <a:t>Severe hypoglycemia </a:t>
            </a:r>
            <a:r>
              <a:rPr lang="en-US" sz="1800" dirty="0"/>
              <a:t>=  resulting or likely to result in seizures, LOC, or needing help from others. </a:t>
            </a:r>
            <a:r>
              <a:rPr lang="en-US" sz="1800" b="1" dirty="0"/>
              <a:t>Mild hypoglycemia </a:t>
            </a:r>
            <a:r>
              <a:rPr lang="en-US" sz="1800" dirty="0"/>
              <a:t>= recognized signs and symptoms or neuro-</a:t>
            </a:r>
            <a:r>
              <a:rPr lang="en-US" sz="1800" dirty="0" err="1"/>
              <a:t>glycopenia</a:t>
            </a:r>
            <a:r>
              <a:rPr lang="en-US" sz="1800" dirty="0"/>
              <a:t> (e.g. hunger or sweating) that the patient can effectively self-treat.</a:t>
            </a:r>
          </a:p>
          <a:p>
            <a:pPr marL="109537" indent="0">
              <a:buNone/>
              <a:defRPr/>
            </a:pPr>
            <a:r>
              <a:rPr lang="en-US" sz="1800" dirty="0"/>
              <a:t>⁵ Choice dependent on patient and disease-specific factors. Each new class of non-insulin agents lowers A1c ~ 1%. If A1c target is still not achieved after 3 months of dual therapy, proceed to three-drug combination.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DM Guideline 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3333" r="3602" b="5733"/>
          <a:stretch/>
        </p:blipFill>
        <p:spPr>
          <a:xfrm>
            <a:off x="1700783" y="0"/>
            <a:ext cx="887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02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t="6533" r="4323" b="2934"/>
          <a:stretch/>
        </p:blipFill>
        <p:spPr>
          <a:xfrm>
            <a:off x="1691639" y="-65250"/>
            <a:ext cx="8860537" cy="692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9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6" y="1120775"/>
            <a:ext cx="10515600" cy="435133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Link to RCHC EBC Program Page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532" y="1803771"/>
            <a:ext cx="7088877" cy="40978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6" y="252042"/>
            <a:ext cx="8662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RCHC’s 4-Point Evidence Based Care (EBC)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71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Shared Clinical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Hypertension</a:t>
            </a:r>
          </a:p>
          <a:p>
            <a:r>
              <a:rPr lang="en-US" dirty="0" smtClean="0"/>
              <a:t>Diabetes</a:t>
            </a:r>
          </a:p>
          <a:p>
            <a:r>
              <a:rPr lang="en-US" dirty="0" smtClean="0"/>
              <a:t>PHASE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087" y="271463"/>
            <a:ext cx="7115175" cy="631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184" y="5585555"/>
            <a:ext cx="2650908" cy="100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900" y="0"/>
            <a:ext cx="3733800" cy="2895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Medication Titration Algorithm for Type 2 Diabetes</a:t>
            </a:r>
            <a:br>
              <a:rPr lang="en-US" sz="3600" dirty="0"/>
            </a:br>
            <a:r>
              <a:rPr lang="en-US" sz="3200" dirty="0"/>
              <a:t>(May 2017)</a:t>
            </a: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672307" y="3244850"/>
            <a:ext cx="357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Includes 2-page medication table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129147"/>
              </p:ext>
            </p:extLst>
          </p:nvPr>
        </p:nvGraphicFramePr>
        <p:xfrm>
          <a:off x="6257305" y="0"/>
          <a:ext cx="5306510" cy="6864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3892365" imgH="5035340" progId="AcroExch.Document.DC">
                  <p:embed/>
                </p:oleObj>
              </mc:Choice>
              <mc:Fallback>
                <p:oleObj name="Acrobat Document" r:id="rId3" imgW="3892365" imgH="50353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7305" y="0"/>
                        <a:ext cx="5306510" cy="6864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59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HTN Clinical Decision Support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Link to RCHC Website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1604962"/>
            <a:ext cx="5781675" cy="5113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9" y="5446681"/>
            <a:ext cx="2650908" cy="100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 RCHC Promising Practice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Link to RCHC Documented Promising Practices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9" y="5499830"/>
            <a:ext cx="2650908" cy="100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 Population Health &amp; Quality Improvement Support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Motivational Interviewing/Motivating Change</a:t>
            </a:r>
          </a:p>
          <a:p>
            <a:r>
              <a:rPr lang="en-US" dirty="0" smtClean="0"/>
              <a:t>Health Coaching</a:t>
            </a:r>
          </a:p>
          <a:p>
            <a:r>
              <a:rPr lang="en-US" dirty="0" smtClean="0"/>
              <a:t>Case Conference Webinars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742</Words>
  <Application>Microsoft Office PowerPoint</Application>
  <PresentationFormat>Widescreen</PresentationFormat>
  <Paragraphs>66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Acrobat Document</vt:lpstr>
      <vt:lpstr>RCHC’s Cardiovascular Health Initiative</vt:lpstr>
      <vt:lpstr>PowerPoint Presentation</vt:lpstr>
      <vt:lpstr> </vt:lpstr>
      <vt:lpstr>#1 Shared Clinical Guidelines</vt:lpstr>
      <vt:lpstr>PowerPoint Presentation</vt:lpstr>
      <vt:lpstr>Medication Titration Algorithm for Type 2 Diabetes (May 2017)</vt:lpstr>
      <vt:lpstr>#2 HTN Clinical Decision Support Package</vt:lpstr>
      <vt:lpstr>#3 RCHC Promising Practice Sharing</vt:lpstr>
      <vt:lpstr>#4 Population Health &amp; Quality Improvement Support </vt:lpstr>
      <vt:lpstr> Preventing Heart Attacks and Strokes Everyday RCHC PHASE Program</vt:lpstr>
      <vt:lpstr>PowerPoint Presentation</vt:lpstr>
      <vt:lpstr>WHAT IS                         ?   </vt:lpstr>
      <vt:lpstr>WHY                        ?</vt:lpstr>
      <vt:lpstr>Recent Updates to Guideline  September 2017</vt:lpstr>
      <vt:lpstr>PHASE Protocol (“PHASE on a Page”)</vt:lpstr>
      <vt:lpstr>PowerPoint Presentation</vt:lpstr>
      <vt:lpstr>PowerPoint Presentation</vt:lpstr>
      <vt:lpstr>PHASE Guideline Footnotes</vt:lpstr>
      <vt:lpstr>PowerPoint Presentation</vt:lpstr>
      <vt:lpstr>PowerPoint Presentation</vt:lpstr>
      <vt:lpstr>DM Guideline Footnotes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Rosaschi</dc:creator>
  <cp:lastModifiedBy>Kelly Bond</cp:lastModifiedBy>
  <cp:revision>31</cp:revision>
  <dcterms:created xsi:type="dcterms:W3CDTF">2017-06-26T16:59:32Z</dcterms:created>
  <dcterms:modified xsi:type="dcterms:W3CDTF">2018-12-26T17:08:39Z</dcterms:modified>
</cp:coreProperties>
</file>